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0"/>
  </p:notesMasterIdLst>
  <p:sldIdLst>
    <p:sldId id="256" r:id="rId2"/>
    <p:sldId id="258" r:id="rId3"/>
    <p:sldId id="260" r:id="rId4"/>
    <p:sldId id="259" r:id="rId5"/>
    <p:sldId id="263" r:id="rId6"/>
    <p:sldId id="257" r:id="rId7"/>
    <p:sldId id="278" r:id="rId8"/>
    <p:sldId id="264" r:id="rId9"/>
    <p:sldId id="287" r:id="rId10"/>
    <p:sldId id="265" r:id="rId11"/>
    <p:sldId id="269" r:id="rId12"/>
    <p:sldId id="267" r:id="rId13"/>
    <p:sldId id="266" r:id="rId14"/>
    <p:sldId id="288" r:id="rId15"/>
    <p:sldId id="289" r:id="rId16"/>
    <p:sldId id="276" r:id="rId17"/>
    <p:sldId id="285" r:id="rId18"/>
    <p:sldId id="282" r:id="rId19"/>
    <p:sldId id="284" r:id="rId20"/>
    <p:sldId id="279" r:id="rId21"/>
    <p:sldId id="271" r:id="rId22"/>
    <p:sldId id="268" r:id="rId23"/>
    <p:sldId id="272" r:id="rId24"/>
    <p:sldId id="290" r:id="rId25"/>
    <p:sldId id="277" r:id="rId26"/>
    <p:sldId id="275" r:id="rId27"/>
    <p:sldId id="286" r:id="rId28"/>
    <p:sldId id="29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7896" autoAdjust="0"/>
  </p:normalViewPr>
  <p:slideViewPr>
    <p:cSldViewPr>
      <p:cViewPr varScale="1">
        <p:scale>
          <a:sx n="70" d="100"/>
          <a:sy n="70" d="100"/>
        </p:scale>
        <p:origin x="-38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7" d="100"/>
          <a:sy n="67" d="100"/>
        </p:scale>
        <p:origin x="-3120"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54D150-6196-460D-959A-070CBF8E92D3}" type="datetimeFigureOut">
              <a:rPr lang="en-US" smtClean="0"/>
              <a:t>10/11/2012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C0A0D-DCBE-421D-ADE3-76933E4A7F56}" type="slidenum">
              <a:rPr lang="en-US" smtClean="0"/>
              <a:t>‹#›</a:t>
            </a:fld>
            <a:endParaRPr lang="en-US"/>
          </a:p>
        </p:txBody>
      </p:sp>
    </p:spTree>
    <p:extLst>
      <p:ext uri="{BB962C8B-B14F-4D97-AF65-F5344CB8AC3E}">
        <p14:creationId xmlns:p14="http://schemas.microsoft.com/office/powerpoint/2010/main" val="117403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changed restoration to</a:t>
            </a:r>
            <a:r>
              <a:rPr lang="en-US" baseline="0" dirty="0" smtClean="0"/>
              <a:t> Aquatic Resource Mitigation Sites:</a:t>
            </a:r>
          </a:p>
          <a:p>
            <a:r>
              <a:rPr lang="en-US" baseline="0" dirty="0" smtClean="0"/>
              <a:t>Including, restoration, enhancement, and creation</a:t>
            </a:r>
            <a:endParaRPr lang="en-US" dirty="0"/>
          </a:p>
        </p:txBody>
      </p:sp>
      <p:sp>
        <p:nvSpPr>
          <p:cNvPr id="4" name="Slide Number Placeholder 3"/>
          <p:cNvSpPr>
            <a:spLocks noGrp="1"/>
          </p:cNvSpPr>
          <p:nvPr>
            <p:ph type="sldNum" sz="quarter" idx="10"/>
          </p:nvPr>
        </p:nvSpPr>
        <p:spPr/>
        <p:txBody>
          <a:bodyPr/>
          <a:lstStyle/>
          <a:p>
            <a:fld id="{1B4C0A0D-DCBE-421D-ADE3-76933E4A7F56}" type="slidenum">
              <a:rPr lang="en-US" smtClean="0"/>
              <a:t>1</a:t>
            </a:fld>
            <a:endParaRPr lang="en-US"/>
          </a:p>
        </p:txBody>
      </p:sp>
    </p:spTree>
    <p:extLst>
      <p:ext uri="{BB962C8B-B14F-4D97-AF65-F5344CB8AC3E}">
        <p14:creationId xmlns:p14="http://schemas.microsoft.com/office/powerpoint/2010/main" val="24909428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talk about the maps you are making for each one and I will mention something regarding buffers: </a:t>
            </a:r>
            <a:r>
              <a:rPr lang="en-US" dirty="0" smtClean="0"/>
              <a:t>The reason we are going to put in buffer– this is a policy question that the IRT needs to begin to address.. A</a:t>
            </a:r>
            <a:endParaRPr lang="en-US" dirty="0"/>
          </a:p>
        </p:txBody>
      </p:sp>
      <p:sp>
        <p:nvSpPr>
          <p:cNvPr id="4" name="Slide Number Placeholder 3"/>
          <p:cNvSpPr>
            <a:spLocks noGrp="1"/>
          </p:cNvSpPr>
          <p:nvPr>
            <p:ph type="sldNum" sz="quarter" idx="10"/>
          </p:nvPr>
        </p:nvSpPr>
        <p:spPr/>
        <p:txBody>
          <a:bodyPr/>
          <a:lstStyle/>
          <a:p>
            <a:fld id="{1B4C0A0D-DCBE-421D-ADE3-76933E4A7F56}" type="slidenum">
              <a:rPr lang="en-US" smtClean="0"/>
              <a:t>13</a:t>
            </a:fld>
            <a:endParaRPr lang="en-US"/>
          </a:p>
        </p:txBody>
      </p:sp>
    </p:spTree>
    <p:extLst>
      <p:ext uri="{BB962C8B-B14F-4D97-AF65-F5344CB8AC3E}">
        <p14:creationId xmlns:p14="http://schemas.microsoft.com/office/powerpoint/2010/main" val="248098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 this different from the assessment form? Is this the</a:t>
            </a:r>
            <a:r>
              <a:rPr lang="en-US" baseline="0" dirty="0" smtClean="0"/>
              <a:t> info being stored in the database or is the assessment form data being stored in the database. These are just some things you could talk about regarding this form… not sure what you were going to say</a:t>
            </a:r>
            <a:endParaRPr lang="en-US" dirty="0"/>
          </a:p>
        </p:txBody>
      </p:sp>
      <p:sp>
        <p:nvSpPr>
          <p:cNvPr id="4" name="Slide Number Placeholder 3"/>
          <p:cNvSpPr>
            <a:spLocks noGrp="1"/>
          </p:cNvSpPr>
          <p:nvPr>
            <p:ph type="sldNum" sz="quarter" idx="10"/>
          </p:nvPr>
        </p:nvSpPr>
        <p:spPr/>
        <p:txBody>
          <a:bodyPr/>
          <a:lstStyle/>
          <a:p>
            <a:fld id="{1B4C0A0D-DCBE-421D-ADE3-76933E4A7F56}" type="slidenum">
              <a:rPr lang="en-US" smtClean="0"/>
              <a:t>16</a:t>
            </a:fld>
            <a:endParaRPr lang="en-US"/>
          </a:p>
        </p:txBody>
      </p:sp>
    </p:spTree>
    <p:extLst>
      <p:ext uri="{BB962C8B-B14F-4D97-AF65-F5344CB8AC3E}">
        <p14:creationId xmlns:p14="http://schemas.microsoft.com/office/powerpoint/2010/main" val="3916984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FINAL RULE.  </a:t>
            </a:r>
            <a:r>
              <a:rPr lang="en-US" dirty="0" smtClean="0"/>
              <a:t>What were you going to say about this… Maybe:</a:t>
            </a:r>
            <a:r>
              <a:rPr lang="en-US" baseline="0" dirty="0" smtClean="0"/>
              <a:t> we are trying to make this tool user friendly. Therefore we have provided key questions that the assessor can ask if they are out with a technical </a:t>
            </a:r>
            <a:r>
              <a:rPr lang="en-US" baseline="0" dirty="0" err="1" smtClean="0"/>
              <a:t>experty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B4C0A0D-DCBE-421D-ADE3-76933E4A7F56}" type="slidenum">
              <a:rPr lang="en-US" smtClean="0"/>
              <a:t>17</a:t>
            </a:fld>
            <a:endParaRPr lang="en-US"/>
          </a:p>
        </p:txBody>
      </p:sp>
    </p:spTree>
    <p:extLst>
      <p:ext uri="{BB962C8B-B14F-4D97-AF65-F5344CB8AC3E}">
        <p14:creationId xmlns:p14="http://schemas.microsoft.com/office/powerpoint/2010/main" val="1503105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this site is owned</a:t>
            </a:r>
            <a:r>
              <a:rPr lang="en-US" baseline="0" dirty="0" smtClean="0"/>
              <a:t> by SAWC we plan to offer this concept up on Google Earth</a:t>
            </a:r>
            <a:endParaRPr lang="en-US" dirty="0"/>
          </a:p>
        </p:txBody>
      </p:sp>
      <p:sp>
        <p:nvSpPr>
          <p:cNvPr id="4" name="Slide Number Placeholder 3"/>
          <p:cNvSpPr>
            <a:spLocks noGrp="1"/>
          </p:cNvSpPr>
          <p:nvPr>
            <p:ph type="sldNum" sz="quarter" idx="10"/>
          </p:nvPr>
        </p:nvSpPr>
        <p:spPr/>
        <p:txBody>
          <a:bodyPr/>
          <a:lstStyle/>
          <a:p>
            <a:fld id="{1B4C0A0D-DCBE-421D-ADE3-76933E4A7F56}" type="slidenum">
              <a:rPr lang="en-US" smtClean="0"/>
              <a:t>18</a:t>
            </a:fld>
            <a:endParaRPr lang="en-US"/>
          </a:p>
        </p:txBody>
      </p:sp>
    </p:spTree>
    <p:extLst>
      <p:ext uri="{BB962C8B-B14F-4D97-AF65-F5344CB8AC3E}">
        <p14:creationId xmlns:p14="http://schemas.microsoft.com/office/powerpoint/2010/main" val="1028390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Instead of using</a:t>
            </a:r>
            <a:r>
              <a:rPr lang="en-US" baseline="0" dirty="0" smtClean="0"/>
              <a:t> this map lets use the map created of the 8 digit </a:t>
            </a:r>
            <a:r>
              <a:rPr lang="en-US" baseline="0" dirty="0" err="1" smtClean="0"/>
              <a:t>hucs</a:t>
            </a:r>
            <a:r>
              <a:rPr lang="en-US" baseline="0" dirty="0" smtClean="0"/>
              <a:t>. It is our goal to do this in each of the 8 digit </a:t>
            </a:r>
            <a:r>
              <a:rPr lang="en-US" baseline="0" dirty="0" err="1" smtClean="0"/>
              <a:t>hucs</a:t>
            </a:r>
            <a:r>
              <a:rPr lang="en-US" baseline="0" dirty="0" smtClean="0"/>
              <a:t> represented on this map– we would like to begin with the areas that are predicted to receive most impact, and continue on prioritizing in this fashion</a:t>
            </a:r>
            <a:endParaRPr lang="en-US" dirty="0"/>
          </a:p>
        </p:txBody>
      </p:sp>
      <p:sp>
        <p:nvSpPr>
          <p:cNvPr id="4" name="Slide Number Placeholder 3"/>
          <p:cNvSpPr>
            <a:spLocks noGrp="1"/>
          </p:cNvSpPr>
          <p:nvPr>
            <p:ph type="sldNum" sz="quarter" idx="10"/>
          </p:nvPr>
        </p:nvSpPr>
        <p:spPr/>
        <p:txBody>
          <a:bodyPr/>
          <a:lstStyle/>
          <a:p>
            <a:fld id="{1B4C0A0D-DCBE-421D-ADE3-76933E4A7F56}" type="slidenum">
              <a:rPr lang="en-US" smtClean="0"/>
              <a:t>25</a:t>
            </a:fld>
            <a:endParaRPr lang="en-US"/>
          </a:p>
        </p:txBody>
      </p:sp>
    </p:spTree>
    <p:extLst>
      <p:ext uri="{BB962C8B-B14F-4D97-AF65-F5344CB8AC3E}">
        <p14:creationId xmlns:p14="http://schemas.microsoft.com/office/powerpoint/2010/main" val="266535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slide we need to talk about the different</a:t>
            </a:r>
            <a:r>
              <a:rPr lang="en-US" baseline="0" dirty="0" smtClean="0"/>
              <a:t> aspects of the assessment tool and what you based the information off of. I think it would be really good to bring in a few of the assessment forms so people can look at them while you are talking about them.</a:t>
            </a:r>
            <a:endParaRPr lang="en-US" dirty="0"/>
          </a:p>
        </p:txBody>
      </p:sp>
      <p:sp>
        <p:nvSpPr>
          <p:cNvPr id="4" name="Slide Number Placeholder 3"/>
          <p:cNvSpPr>
            <a:spLocks noGrp="1"/>
          </p:cNvSpPr>
          <p:nvPr>
            <p:ph type="sldNum" sz="quarter" idx="10"/>
          </p:nvPr>
        </p:nvSpPr>
        <p:spPr/>
        <p:txBody>
          <a:bodyPr/>
          <a:lstStyle/>
          <a:p>
            <a:fld id="{1B4C0A0D-DCBE-421D-ADE3-76933E4A7F56}" type="slidenum">
              <a:rPr lang="en-US" smtClean="0"/>
              <a:t>2</a:t>
            </a:fld>
            <a:endParaRPr lang="en-US"/>
          </a:p>
        </p:txBody>
      </p:sp>
    </p:spTree>
    <p:extLst>
      <p:ext uri="{BB962C8B-B14F-4D97-AF65-F5344CB8AC3E}">
        <p14:creationId xmlns:p14="http://schemas.microsoft.com/office/powerpoint/2010/main" val="1277991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could get a</a:t>
            </a:r>
            <a:r>
              <a:rPr lang="en-US" baseline="0" dirty="0" smtClean="0"/>
              <a:t> much more close up map of northern </a:t>
            </a:r>
            <a:r>
              <a:rPr lang="en-US" baseline="0" dirty="0" err="1" smtClean="0"/>
              <a:t>lynn</a:t>
            </a:r>
            <a:r>
              <a:rPr lang="en-US" baseline="0" dirty="0" smtClean="0"/>
              <a:t> canal. These folks will know the area</a:t>
            </a:r>
            <a:endParaRPr lang="en-US" dirty="0"/>
          </a:p>
        </p:txBody>
      </p:sp>
      <p:sp>
        <p:nvSpPr>
          <p:cNvPr id="4" name="Slide Number Placeholder 3"/>
          <p:cNvSpPr>
            <a:spLocks noGrp="1"/>
          </p:cNvSpPr>
          <p:nvPr>
            <p:ph type="sldNum" sz="quarter" idx="10"/>
          </p:nvPr>
        </p:nvSpPr>
        <p:spPr/>
        <p:txBody>
          <a:bodyPr/>
          <a:lstStyle/>
          <a:p>
            <a:fld id="{1B4C0A0D-DCBE-421D-ADE3-76933E4A7F56}" type="slidenum">
              <a:rPr lang="en-US" smtClean="0"/>
              <a:t>3</a:t>
            </a:fld>
            <a:endParaRPr lang="en-US"/>
          </a:p>
        </p:txBody>
      </p:sp>
    </p:spTree>
    <p:extLst>
      <p:ext uri="{BB962C8B-B14F-4D97-AF65-F5344CB8AC3E}">
        <p14:creationId xmlns:p14="http://schemas.microsoft.com/office/powerpoint/2010/main" val="237650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slide</a:t>
            </a:r>
            <a:r>
              <a:rPr lang="en-US" baseline="0" dirty="0" smtClean="0"/>
              <a:t> be very specific… what were the results: how many sites? What resources did you use to develop the form… Remind me to bring up the Google Earth– maybe this can be developed once the  mitigation sites are under SAWC ownership… Did you produce relational data that shows the potential functional lift at each mitigation site????</a:t>
            </a:r>
            <a:endParaRPr lang="en-US" dirty="0"/>
          </a:p>
        </p:txBody>
      </p:sp>
      <p:sp>
        <p:nvSpPr>
          <p:cNvPr id="4" name="Slide Number Placeholder 3"/>
          <p:cNvSpPr>
            <a:spLocks noGrp="1"/>
          </p:cNvSpPr>
          <p:nvPr>
            <p:ph type="sldNum" sz="quarter" idx="10"/>
          </p:nvPr>
        </p:nvSpPr>
        <p:spPr/>
        <p:txBody>
          <a:bodyPr/>
          <a:lstStyle/>
          <a:p>
            <a:fld id="{1B4C0A0D-DCBE-421D-ADE3-76933E4A7F56}" type="slidenum">
              <a:rPr lang="en-US" smtClean="0"/>
              <a:t>4</a:t>
            </a:fld>
            <a:endParaRPr lang="en-US"/>
          </a:p>
        </p:txBody>
      </p:sp>
    </p:spTree>
    <p:extLst>
      <p:ext uri="{BB962C8B-B14F-4D97-AF65-F5344CB8AC3E}">
        <p14:creationId xmlns:p14="http://schemas.microsoft.com/office/powerpoint/2010/main" val="419091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have</a:t>
            </a:r>
            <a:r>
              <a:rPr lang="en-US" baseline="0" dirty="0" smtClean="0"/>
              <a:t> a copy for people to look at</a:t>
            </a:r>
            <a:endParaRPr lang="en-US" dirty="0"/>
          </a:p>
        </p:txBody>
      </p:sp>
      <p:sp>
        <p:nvSpPr>
          <p:cNvPr id="4" name="Slide Number Placeholder 3"/>
          <p:cNvSpPr>
            <a:spLocks noGrp="1"/>
          </p:cNvSpPr>
          <p:nvPr>
            <p:ph type="sldNum" sz="quarter" idx="10"/>
          </p:nvPr>
        </p:nvSpPr>
        <p:spPr/>
        <p:txBody>
          <a:bodyPr/>
          <a:lstStyle/>
          <a:p>
            <a:fld id="{1B4C0A0D-DCBE-421D-ADE3-76933E4A7F56}" type="slidenum">
              <a:rPr lang="en-US" smtClean="0"/>
              <a:t>5</a:t>
            </a:fld>
            <a:endParaRPr lang="en-US"/>
          </a:p>
        </p:txBody>
      </p:sp>
    </p:spTree>
    <p:extLst>
      <p:ext uri="{BB962C8B-B14F-4D97-AF65-F5344CB8AC3E}">
        <p14:creationId xmlns:p14="http://schemas.microsoft.com/office/powerpoint/2010/main" val="231149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local connections to seek out information on</a:t>
            </a:r>
            <a:r>
              <a:rPr lang="en-US" baseline="0" dirty="0" smtClean="0"/>
              <a:t> sites!</a:t>
            </a:r>
            <a:endParaRPr lang="en-US" dirty="0"/>
          </a:p>
        </p:txBody>
      </p:sp>
      <p:sp>
        <p:nvSpPr>
          <p:cNvPr id="4" name="Slide Number Placeholder 3"/>
          <p:cNvSpPr>
            <a:spLocks noGrp="1"/>
          </p:cNvSpPr>
          <p:nvPr>
            <p:ph type="sldNum" sz="quarter" idx="10"/>
          </p:nvPr>
        </p:nvSpPr>
        <p:spPr/>
        <p:txBody>
          <a:bodyPr/>
          <a:lstStyle/>
          <a:p>
            <a:fld id="{1B4C0A0D-DCBE-421D-ADE3-76933E4A7F56}" type="slidenum">
              <a:rPr lang="en-US" smtClean="0"/>
              <a:t>6</a:t>
            </a:fld>
            <a:endParaRPr lang="en-US"/>
          </a:p>
        </p:txBody>
      </p:sp>
    </p:spTree>
    <p:extLst>
      <p:ext uri="{BB962C8B-B14F-4D97-AF65-F5344CB8AC3E}">
        <p14:creationId xmlns:p14="http://schemas.microsoft.com/office/powerpoint/2010/main" val="751179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database</a:t>
            </a:r>
            <a:r>
              <a:rPr lang="en-US" baseline="0" dirty="0" smtClean="0"/>
              <a:t> that they all the data from the assessment forms has been uploaded…</a:t>
            </a:r>
            <a:endParaRPr lang="en-US" dirty="0"/>
          </a:p>
        </p:txBody>
      </p:sp>
      <p:sp>
        <p:nvSpPr>
          <p:cNvPr id="4" name="Slide Number Placeholder 3"/>
          <p:cNvSpPr>
            <a:spLocks noGrp="1"/>
          </p:cNvSpPr>
          <p:nvPr>
            <p:ph type="sldNum" sz="quarter" idx="10"/>
          </p:nvPr>
        </p:nvSpPr>
        <p:spPr/>
        <p:txBody>
          <a:bodyPr/>
          <a:lstStyle/>
          <a:p>
            <a:fld id="{1B4C0A0D-DCBE-421D-ADE3-76933E4A7F56}" type="slidenum">
              <a:rPr lang="en-US" smtClean="0"/>
              <a:t>8</a:t>
            </a:fld>
            <a:endParaRPr lang="en-US"/>
          </a:p>
        </p:txBody>
      </p:sp>
    </p:spTree>
    <p:extLst>
      <p:ext uri="{BB962C8B-B14F-4D97-AF65-F5344CB8AC3E}">
        <p14:creationId xmlns:p14="http://schemas.microsoft.com/office/powerpoint/2010/main" val="2756072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4C0A0D-DCBE-421D-ADE3-76933E4A7F56}" type="slidenum">
              <a:rPr lang="en-US" smtClean="0"/>
              <a:t>10</a:t>
            </a:fld>
            <a:endParaRPr lang="en-US"/>
          </a:p>
        </p:txBody>
      </p:sp>
    </p:spTree>
    <p:extLst>
      <p:ext uri="{BB962C8B-B14F-4D97-AF65-F5344CB8AC3E}">
        <p14:creationId xmlns:p14="http://schemas.microsoft.com/office/powerpoint/2010/main" val="1636630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do you want</a:t>
            </a:r>
            <a:r>
              <a:rPr lang="en-US" baseline="0" dirty="0" smtClean="0"/>
              <a:t> to tell this group about the sites- maybe you could talk briefly about why this is a green site and touch a bit on the idea that many sites were identified but f</a:t>
            </a:r>
            <a:r>
              <a:rPr lang="pl-PL" baseline="0" dirty="0" err="1" smtClean="0"/>
              <a:t>ew</a:t>
            </a:r>
            <a:r>
              <a:rPr lang="en-US" baseline="0" dirty="0" smtClean="0"/>
              <a:t>  would be ready to go… because,….</a:t>
            </a:r>
            <a:endParaRPr lang="en-US" dirty="0" smtClean="0"/>
          </a:p>
          <a:p>
            <a:endParaRPr lang="en-US" dirty="0"/>
          </a:p>
        </p:txBody>
      </p:sp>
      <p:sp>
        <p:nvSpPr>
          <p:cNvPr id="4" name="Slide Number Placeholder 3"/>
          <p:cNvSpPr>
            <a:spLocks noGrp="1"/>
          </p:cNvSpPr>
          <p:nvPr>
            <p:ph type="sldNum" sz="quarter" idx="10"/>
          </p:nvPr>
        </p:nvSpPr>
        <p:spPr/>
        <p:txBody>
          <a:bodyPr/>
          <a:lstStyle/>
          <a:p>
            <a:fld id="{1B4C0A0D-DCBE-421D-ADE3-76933E4A7F56}" type="slidenum">
              <a:rPr lang="en-US" smtClean="0"/>
              <a:t>11</a:t>
            </a:fld>
            <a:endParaRPr lang="en-US"/>
          </a:p>
        </p:txBody>
      </p:sp>
    </p:spTree>
    <p:extLst>
      <p:ext uri="{BB962C8B-B14F-4D97-AF65-F5344CB8AC3E}">
        <p14:creationId xmlns:p14="http://schemas.microsoft.com/office/powerpoint/2010/main" val="75809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027C196B-4D93-4BCF-8C04-7F7254BCDFA5}" type="datetimeFigureOut">
              <a:rPr lang="en-US" smtClean="0"/>
              <a:t>10/11/2012</a:t>
            </a:fld>
            <a:endParaRPr lang="en-US"/>
          </a:p>
        </p:txBody>
      </p:sp>
      <p:sp>
        <p:nvSpPr>
          <p:cNvPr id="16" name="Slide Number Placeholder 15"/>
          <p:cNvSpPr>
            <a:spLocks noGrp="1"/>
          </p:cNvSpPr>
          <p:nvPr>
            <p:ph type="sldNum" sz="quarter" idx="11"/>
          </p:nvPr>
        </p:nvSpPr>
        <p:spPr/>
        <p:txBody>
          <a:bodyPr/>
          <a:lstStyle/>
          <a:p>
            <a:fld id="{E33F4E1D-EDF7-477D-AA9D-DCBE1CD15B4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7C196B-4D93-4BCF-8C04-7F7254BCDFA5}" type="datetimeFigureOut">
              <a:rPr lang="en-US" smtClean="0"/>
              <a:t>10/11/2012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F4E1D-EDF7-477D-AA9D-DCBE1CD15B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7C196B-4D93-4BCF-8C04-7F7254BCDFA5}" type="datetimeFigureOut">
              <a:rPr lang="en-US" smtClean="0"/>
              <a:t>10/11/2012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F4E1D-EDF7-477D-AA9D-DCBE1CD15B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027C196B-4D93-4BCF-8C04-7F7254BCDFA5}" type="datetimeFigureOut">
              <a:rPr lang="en-US" smtClean="0"/>
              <a:t>10/11/2012</a:t>
            </a:fld>
            <a:endParaRPr lang="en-US"/>
          </a:p>
        </p:txBody>
      </p:sp>
      <p:sp>
        <p:nvSpPr>
          <p:cNvPr id="15" name="Slide Number Placeholder 14"/>
          <p:cNvSpPr>
            <a:spLocks noGrp="1"/>
          </p:cNvSpPr>
          <p:nvPr>
            <p:ph type="sldNum" sz="quarter" idx="11"/>
          </p:nvPr>
        </p:nvSpPr>
        <p:spPr/>
        <p:txBody>
          <a:bodyPr/>
          <a:lstStyle/>
          <a:p>
            <a:fld id="{E33F4E1D-EDF7-477D-AA9D-DCBE1CD15B47}"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027C196B-4D93-4BCF-8C04-7F7254BCDFA5}" type="datetimeFigureOut">
              <a:rPr lang="en-US" smtClean="0"/>
              <a:t>10/11/2012</a:t>
            </a:fld>
            <a:endParaRPr lang="en-US"/>
          </a:p>
        </p:txBody>
      </p:sp>
      <p:sp>
        <p:nvSpPr>
          <p:cNvPr id="13" name="Slide Number Placeholder 12"/>
          <p:cNvSpPr>
            <a:spLocks noGrp="1"/>
          </p:cNvSpPr>
          <p:nvPr>
            <p:ph type="sldNum" sz="quarter" idx="11"/>
          </p:nvPr>
        </p:nvSpPr>
        <p:spPr/>
        <p:txBody>
          <a:bodyPr/>
          <a:lstStyle/>
          <a:p>
            <a:fld id="{E33F4E1D-EDF7-477D-AA9D-DCBE1CD15B47}"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027C196B-4D93-4BCF-8C04-7F7254BCDFA5}" type="datetimeFigureOut">
              <a:rPr lang="en-US" smtClean="0"/>
              <a:t>10/11/2012</a:t>
            </a:fld>
            <a:endParaRPr lang="en-US"/>
          </a:p>
        </p:txBody>
      </p:sp>
      <p:sp>
        <p:nvSpPr>
          <p:cNvPr id="9" name="Slide Number Placeholder 8"/>
          <p:cNvSpPr>
            <a:spLocks noGrp="1"/>
          </p:cNvSpPr>
          <p:nvPr>
            <p:ph type="sldNum" sz="quarter" idx="11"/>
          </p:nvPr>
        </p:nvSpPr>
        <p:spPr/>
        <p:txBody>
          <a:bodyPr/>
          <a:lstStyle/>
          <a:p>
            <a:fld id="{E33F4E1D-EDF7-477D-AA9D-DCBE1CD15B4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027C196B-4D93-4BCF-8C04-7F7254BCDFA5}" type="datetimeFigureOut">
              <a:rPr lang="en-US" smtClean="0"/>
              <a:t>10/11/2012</a:t>
            </a:fld>
            <a:endParaRPr lang="en-US"/>
          </a:p>
        </p:txBody>
      </p:sp>
      <p:sp>
        <p:nvSpPr>
          <p:cNvPr id="15" name="Slide Number Placeholder 14"/>
          <p:cNvSpPr>
            <a:spLocks noGrp="1"/>
          </p:cNvSpPr>
          <p:nvPr>
            <p:ph type="sldNum" sz="quarter" idx="11"/>
          </p:nvPr>
        </p:nvSpPr>
        <p:spPr/>
        <p:txBody>
          <a:bodyPr/>
          <a:lstStyle/>
          <a:p>
            <a:fld id="{E33F4E1D-EDF7-477D-AA9D-DCBE1CD15B47}"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027C196B-4D93-4BCF-8C04-7F7254BCDFA5}" type="datetimeFigureOut">
              <a:rPr lang="en-US" smtClean="0"/>
              <a:t>10/11/2012</a:t>
            </a:fld>
            <a:endParaRPr lang="en-US"/>
          </a:p>
        </p:txBody>
      </p:sp>
      <p:sp>
        <p:nvSpPr>
          <p:cNvPr id="8" name="Slide Number Placeholder 7"/>
          <p:cNvSpPr>
            <a:spLocks noGrp="1"/>
          </p:cNvSpPr>
          <p:nvPr>
            <p:ph type="sldNum" sz="quarter" idx="11"/>
          </p:nvPr>
        </p:nvSpPr>
        <p:spPr/>
        <p:txBody>
          <a:bodyPr/>
          <a:lstStyle/>
          <a:p>
            <a:fld id="{E33F4E1D-EDF7-477D-AA9D-DCBE1CD15B4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27C196B-4D93-4BCF-8C04-7F7254BCDFA5}" type="datetimeFigureOut">
              <a:rPr lang="en-US" smtClean="0"/>
              <a:t>10/11/2012</a:t>
            </a:fld>
            <a:endParaRPr lang="en-US"/>
          </a:p>
        </p:txBody>
      </p:sp>
      <p:sp>
        <p:nvSpPr>
          <p:cNvPr id="6" name="Slide Number Placeholder 5"/>
          <p:cNvSpPr>
            <a:spLocks noGrp="1"/>
          </p:cNvSpPr>
          <p:nvPr>
            <p:ph type="sldNum" sz="quarter" idx="11"/>
          </p:nvPr>
        </p:nvSpPr>
        <p:spPr/>
        <p:txBody>
          <a:bodyPr/>
          <a:lstStyle/>
          <a:p>
            <a:fld id="{E33F4E1D-EDF7-477D-AA9D-DCBE1CD15B47}"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027C196B-4D93-4BCF-8C04-7F7254BCDFA5}" type="datetimeFigureOut">
              <a:rPr lang="en-US" smtClean="0"/>
              <a:t>10/11/2012</a:t>
            </a:fld>
            <a:endParaRPr lang="en-US"/>
          </a:p>
        </p:txBody>
      </p:sp>
      <p:sp>
        <p:nvSpPr>
          <p:cNvPr id="16" name="Slide Number Placeholder 15"/>
          <p:cNvSpPr>
            <a:spLocks noGrp="1"/>
          </p:cNvSpPr>
          <p:nvPr>
            <p:ph type="sldNum" sz="quarter" idx="11"/>
          </p:nvPr>
        </p:nvSpPr>
        <p:spPr/>
        <p:txBody>
          <a:bodyPr/>
          <a:lstStyle/>
          <a:p>
            <a:fld id="{E33F4E1D-EDF7-477D-AA9D-DCBE1CD15B4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027C196B-4D93-4BCF-8C04-7F7254BCDFA5}" type="datetimeFigureOut">
              <a:rPr lang="en-US" smtClean="0"/>
              <a:t>10/11/2012</a:t>
            </a:fld>
            <a:endParaRPr lang="en-US"/>
          </a:p>
        </p:txBody>
      </p:sp>
      <p:sp>
        <p:nvSpPr>
          <p:cNvPr id="14" name="Slide Number Placeholder 13"/>
          <p:cNvSpPr>
            <a:spLocks noGrp="1"/>
          </p:cNvSpPr>
          <p:nvPr>
            <p:ph type="sldNum" sz="quarter" idx="11"/>
          </p:nvPr>
        </p:nvSpPr>
        <p:spPr/>
        <p:txBody>
          <a:bodyPr/>
          <a:lstStyle/>
          <a:p>
            <a:fld id="{E33F4E1D-EDF7-477D-AA9D-DCBE1CD15B47}"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27C196B-4D93-4BCF-8C04-7F7254BCDFA5}" type="datetimeFigureOut">
              <a:rPr lang="en-US" smtClean="0"/>
              <a:t>10/11/2012</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33F4E1D-EDF7-477D-AA9D-DCBE1CD15B47}"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melany.alaskawatersheds@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1447800"/>
            <a:ext cx="7543800" cy="2438400"/>
          </a:xfrm>
        </p:spPr>
        <p:txBody>
          <a:bodyPr>
            <a:normAutofit/>
          </a:bodyPr>
          <a:lstStyle/>
          <a:p>
            <a:pPr algn="ctr"/>
            <a:r>
              <a:rPr lang="en-US" dirty="0" smtClean="0">
                <a:solidFill>
                  <a:srgbClr val="FF0000"/>
                </a:solidFill>
              </a:rPr>
              <a:t>Potential Aquatic Resource Mitigation Sites for Southeast Alaska</a:t>
            </a:r>
            <a:endParaRPr lang="en-US" dirty="0">
              <a:solidFill>
                <a:srgbClr val="FF0000"/>
              </a:solidFill>
            </a:endParaRPr>
          </a:p>
        </p:txBody>
      </p:sp>
    </p:spTree>
    <p:extLst>
      <p:ext uri="{BB962C8B-B14F-4D97-AF65-F5344CB8AC3E}">
        <p14:creationId xmlns:p14="http://schemas.microsoft.com/office/powerpoint/2010/main" val="2572066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09600"/>
            <a:ext cx="8839200" cy="2514600"/>
          </a:xfrm>
        </p:spPr>
        <p:txBody>
          <a:bodyPr/>
          <a:lstStyle/>
          <a:p>
            <a:pPr algn="ctr"/>
            <a:r>
              <a:rPr lang="en-US" dirty="0" smtClean="0"/>
              <a:t>Case Study #1:</a:t>
            </a:r>
            <a:br>
              <a:rPr lang="en-US" dirty="0" smtClean="0"/>
            </a:br>
            <a:r>
              <a:rPr lang="en-US" dirty="0" smtClean="0"/>
              <a:t>Porcupine Pond Site</a:t>
            </a:r>
            <a:r>
              <a:rPr lang="en-US" dirty="0" smtClean="0">
                <a:solidFill>
                  <a:srgbClr val="00B050"/>
                </a:solidFill>
              </a:rPr>
              <a:t/>
            </a:r>
            <a:br>
              <a:rPr lang="en-US" dirty="0" smtClean="0">
                <a:solidFill>
                  <a:srgbClr val="00B050"/>
                </a:solidFill>
              </a:rPr>
            </a:br>
            <a:r>
              <a:rPr lang="en-US" dirty="0" smtClean="0">
                <a:solidFill>
                  <a:srgbClr val="00B050"/>
                </a:solidFill>
              </a:rPr>
              <a:t/>
            </a:r>
            <a:br>
              <a:rPr lang="en-US" dirty="0" smtClean="0">
                <a:solidFill>
                  <a:srgbClr val="00B050"/>
                </a:solidFill>
              </a:rPr>
            </a:br>
            <a:r>
              <a:rPr lang="en-US" sz="2400" dirty="0" smtClean="0">
                <a:solidFill>
                  <a:srgbClr val="00B050"/>
                </a:solidFill>
              </a:rPr>
              <a:t>Located 26 miles north of Haines on Haines Highway</a:t>
            </a:r>
            <a:br>
              <a:rPr lang="en-US" sz="2400" dirty="0" smtClean="0">
                <a:solidFill>
                  <a:srgbClr val="00B050"/>
                </a:solidFill>
              </a:rPr>
            </a:br>
            <a:endParaRPr lang="en-US" sz="2400" dirty="0">
              <a:solidFill>
                <a:srgbClr val="00B050"/>
              </a:solidFill>
            </a:endParaRPr>
          </a:p>
        </p:txBody>
      </p:sp>
      <p:pic>
        <p:nvPicPr>
          <p:cNvPr id="11" name="Content Placeholder 10"/>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953000" y="3672790"/>
            <a:ext cx="3335746" cy="2501810"/>
          </a:xfrm>
          <a:ln w="31750">
            <a:solidFill>
              <a:schemeClr val="bg1"/>
            </a:solidFill>
          </a:ln>
        </p:spPr>
      </p:pic>
      <p:pic>
        <p:nvPicPr>
          <p:cNvPr id="12" name="Picture 11" title="Hell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800" y="3657600"/>
            <a:ext cx="3356000" cy="2517000"/>
          </a:xfrm>
          <a:prstGeom prst="rect">
            <a:avLst/>
          </a:prstGeom>
          <a:ln w="34925">
            <a:solidFill>
              <a:schemeClr val="bg1"/>
            </a:solidFill>
          </a:ln>
        </p:spPr>
      </p:pic>
    </p:spTree>
    <p:extLst>
      <p:ext uri="{BB962C8B-B14F-4D97-AF65-F5344CB8AC3E}">
        <p14:creationId xmlns:p14="http://schemas.microsoft.com/office/powerpoint/2010/main" val="3295078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724400"/>
            <a:ext cx="8382000" cy="1981200"/>
          </a:xfrm>
          <a:solidFill>
            <a:srgbClr val="00B050"/>
          </a:solidFill>
        </p:spPr>
        <p:txBody>
          <a:bodyPr>
            <a:normAutofit lnSpcReduction="10000"/>
          </a:bodyPr>
          <a:lstStyle/>
          <a:p>
            <a:pPr marL="475488" indent="-457200">
              <a:buFont typeface="+mj-lt"/>
              <a:buAutoNum type="arabicPeriod"/>
            </a:pPr>
            <a:r>
              <a:rPr lang="en-US" sz="2800" dirty="0" smtClean="0"/>
              <a:t>Located adjacent to an </a:t>
            </a:r>
            <a:r>
              <a:rPr lang="en-US" sz="2800" dirty="0" err="1" smtClean="0"/>
              <a:t>anadromous</a:t>
            </a:r>
            <a:r>
              <a:rPr lang="en-US" sz="2800" dirty="0" smtClean="0"/>
              <a:t> fish stream</a:t>
            </a:r>
          </a:p>
          <a:p>
            <a:pPr marL="475488" indent="-457200">
              <a:buFont typeface="+mj-lt"/>
              <a:buAutoNum type="arabicPeriod"/>
            </a:pPr>
            <a:r>
              <a:rPr lang="en-US" sz="2800" dirty="0"/>
              <a:t>N</a:t>
            </a:r>
            <a:r>
              <a:rPr lang="en-US" sz="2800" dirty="0" smtClean="0"/>
              <a:t>o major obstacles</a:t>
            </a:r>
          </a:p>
          <a:p>
            <a:pPr marL="475488" indent="-457200">
              <a:buFont typeface="+mj-lt"/>
              <a:buAutoNum type="arabicPeriod"/>
            </a:pPr>
            <a:r>
              <a:rPr lang="en-US" sz="2800" dirty="0" smtClean="0"/>
              <a:t>Owned by the Alaska State Parks</a:t>
            </a:r>
          </a:p>
          <a:p>
            <a:pPr marL="475488" indent="-457200">
              <a:buFont typeface="+mj-lt"/>
              <a:buAutoNum type="arabicPeriod"/>
            </a:pPr>
            <a:r>
              <a:rPr lang="en-US" sz="2800" dirty="0" smtClean="0"/>
              <a:t>Straight forward project goals and objectives</a:t>
            </a:r>
            <a:endParaRPr lang="en-US" sz="2800" dirty="0"/>
          </a:p>
        </p:txBody>
      </p:sp>
      <p:sp>
        <p:nvSpPr>
          <p:cNvPr id="3" name="Title 2"/>
          <p:cNvSpPr>
            <a:spLocks noGrp="1"/>
          </p:cNvSpPr>
          <p:nvPr>
            <p:ph type="title"/>
          </p:nvPr>
        </p:nvSpPr>
        <p:spPr>
          <a:xfrm>
            <a:off x="609600" y="228600"/>
            <a:ext cx="7924800" cy="838200"/>
          </a:xfrm>
          <a:solidFill>
            <a:schemeClr val="tx2">
              <a:lumMod val="75000"/>
            </a:schemeClr>
          </a:solidFill>
        </p:spPr>
        <p:txBody>
          <a:bodyPr/>
          <a:lstStyle/>
          <a:p>
            <a:r>
              <a:rPr lang="en-US" sz="4400" dirty="0" smtClean="0">
                <a:solidFill>
                  <a:srgbClr val="002060"/>
                </a:solidFill>
              </a:rPr>
              <a:t>Reasons this site was chosen:</a:t>
            </a:r>
            <a:endParaRPr lang="en-US" sz="4400" dirty="0">
              <a:solidFill>
                <a:srgbClr val="002060"/>
              </a:solidFill>
            </a:endParaRPr>
          </a:p>
        </p:txBody>
      </p:sp>
    </p:spTree>
    <p:extLst>
      <p:ext uri="{BB962C8B-B14F-4D97-AF65-F5344CB8AC3E}">
        <p14:creationId xmlns:p14="http://schemas.microsoft.com/office/powerpoint/2010/main" val="19964128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43200"/>
            <a:ext cx="8153400" cy="2438400"/>
          </a:xfrm>
          <a:noFill/>
          <a:ln>
            <a:noFill/>
          </a:ln>
        </p:spPr>
        <p:txBody>
          <a:bodyPr>
            <a:normAutofit/>
          </a:bodyPr>
          <a:lstStyle/>
          <a:p>
            <a:pPr marL="18288" indent="0">
              <a:buNone/>
            </a:pPr>
            <a:r>
              <a:rPr lang="en-US" sz="3200" dirty="0" smtClean="0">
                <a:solidFill>
                  <a:srgbClr val="FFC000"/>
                </a:solidFill>
              </a:rPr>
              <a:t>Improve rearing habitat for </a:t>
            </a:r>
            <a:r>
              <a:rPr lang="en-US" sz="3200" dirty="0" err="1" smtClean="0">
                <a:solidFill>
                  <a:srgbClr val="FFC000"/>
                </a:solidFill>
              </a:rPr>
              <a:t>salmonids</a:t>
            </a:r>
            <a:r>
              <a:rPr lang="en-US" sz="3200" dirty="0" smtClean="0">
                <a:solidFill>
                  <a:srgbClr val="FFC000"/>
                </a:solidFill>
              </a:rPr>
              <a:t> and maintain productivity of amphibians</a:t>
            </a:r>
            <a:r>
              <a:rPr lang="en-US" sz="3200" dirty="0" smtClean="0"/>
              <a:t>.</a:t>
            </a:r>
          </a:p>
          <a:p>
            <a:pPr marL="18288" indent="0">
              <a:buNone/>
            </a:pPr>
            <a:endParaRPr lang="en-US" sz="3200" dirty="0"/>
          </a:p>
          <a:p>
            <a:endParaRPr lang="en-US" dirty="0"/>
          </a:p>
        </p:txBody>
      </p:sp>
      <p:sp>
        <p:nvSpPr>
          <p:cNvPr id="3" name="Title 2"/>
          <p:cNvSpPr>
            <a:spLocks noGrp="1"/>
          </p:cNvSpPr>
          <p:nvPr>
            <p:ph type="title"/>
          </p:nvPr>
        </p:nvSpPr>
        <p:spPr>
          <a:xfrm>
            <a:off x="838200" y="152400"/>
            <a:ext cx="7482840" cy="1524000"/>
          </a:xfrm>
          <a:solidFill>
            <a:schemeClr val="tx2">
              <a:lumMod val="50000"/>
            </a:schemeClr>
          </a:solidFill>
          <a:ln>
            <a:solidFill>
              <a:srgbClr val="FF0000"/>
            </a:solidFill>
          </a:ln>
        </p:spPr>
        <p:txBody>
          <a:bodyPr/>
          <a:lstStyle/>
          <a:p>
            <a:pPr algn="ctr"/>
            <a:r>
              <a:rPr lang="en-US" dirty="0" smtClean="0"/>
              <a:t>Goal of Potential Restoration Project:</a:t>
            </a:r>
            <a:endParaRPr lang="en-US" dirty="0"/>
          </a:p>
        </p:txBody>
      </p:sp>
    </p:spTree>
    <p:extLst>
      <p:ext uri="{BB962C8B-B14F-4D97-AF65-F5344CB8AC3E}">
        <p14:creationId xmlns:p14="http://schemas.microsoft.com/office/powerpoint/2010/main" val="18017449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522775" y="1295400"/>
            <a:ext cx="3946048" cy="5105400"/>
          </a:xfrm>
        </p:spPr>
      </p:pic>
      <p:sp>
        <p:nvSpPr>
          <p:cNvPr id="3" name="Title 2"/>
          <p:cNvSpPr>
            <a:spLocks noGrp="1"/>
          </p:cNvSpPr>
          <p:nvPr>
            <p:ph type="title"/>
          </p:nvPr>
        </p:nvSpPr>
        <p:spPr>
          <a:xfrm>
            <a:off x="777240" y="533400"/>
            <a:ext cx="7543800" cy="1143000"/>
          </a:xfrm>
        </p:spPr>
        <p:txBody>
          <a:bodyPr/>
          <a:lstStyle/>
          <a:p>
            <a:r>
              <a:rPr lang="en-US" sz="4400" dirty="0" smtClean="0"/>
              <a:t>Map of Porcupine Pond Site</a:t>
            </a:r>
            <a:r>
              <a:rPr lang="en-US" dirty="0" smtClean="0"/>
              <a:t/>
            </a:r>
            <a:br>
              <a:rPr lang="en-US" dirty="0" smtClean="0"/>
            </a:br>
            <a:endParaRPr lang="en-US" dirty="0"/>
          </a:p>
        </p:txBody>
      </p:sp>
    </p:spTree>
    <p:extLst>
      <p:ext uri="{BB962C8B-B14F-4D97-AF65-F5344CB8AC3E}">
        <p14:creationId xmlns:p14="http://schemas.microsoft.com/office/powerpoint/2010/main" val="33074234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304800"/>
            <a:ext cx="7543800" cy="1600200"/>
          </a:xfrm>
          <a:solidFill>
            <a:schemeClr val="tx2">
              <a:lumMod val="50000"/>
            </a:schemeClr>
          </a:solidFill>
        </p:spPr>
        <p:txBody>
          <a:bodyPr/>
          <a:lstStyle/>
          <a:p>
            <a:pPr algn="ctr"/>
            <a:r>
              <a:rPr lang="en-US" dirty="0" smtClean="0"/>
              <a:t>Case Study #2:</a:t>
            </a:r>
            <a:br>
              <a:rPr lang="en-US" dirty="0" smtClean="0"/>
            </a:br>
            <a:r>
              <a:rPr lang="en-US" dirty="0" smtClean="0"/>
              <a:t>10-Mile Fill Site</a:t>
            </a:r>
            <a:endParaRPr lang="en-US" dirty="0"/>
          </a:p>
        </p:txBody>
      </p:sp>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1219200" y="3429000"/>
            <a:ext cx="3375429" cy="2521543"/>
          </a:xfrm>
        </p:spPr>
      </p:pic>
      <p:pic>
        <p:nvPicPr>
          <p:cNvPr id="8" name="Content Placeholder 7"/>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5029200" y="3385896"/>
            <a:ext cx="3160712" cy="2568078"/>
          </a:xfrm>
        </p:spPr>
      </p:pic>
      <p:sp>
        <p:nvSpPr>
          <p:cNvPr id="9" name="TextBox 8"/>
          <p:cNvSpPr txBox="1"/>
          <p:nvPr/>
        </p:nvSpPr>
        <p:spPr>
          <a:xfrm>
            <a:off x="5410200" y="2669232"/>
            <a:ext cx="2286000" cy="461665"/>
          </a:xfrm>
          <a:prstGeom prst="rect">
            <a:avLst/>
          </a:prstGeom>
          <a:noFill/>
        </p:spPr>
        <p:txBody>
          <a:bodyPr wrap="square" rtlCol="0">
            <a:spAutoFit/>
          </a:bodyPr>
          <a:lstStyle/>
          <a:p>
            <a:r>
              <a:rPr lang="en-US" sz="2400" b="1" dirty="0" smtClean="0"/>
              <a:t>2-acre Fill Area</a:t>
            </a:r>
            <a:endParaRPr lang="en-US" sz="2400" b="1" dirty="0"/>
          </a:p>
        </p:txBody>
      </p:sp>
      <p:sp>
        <p:nvSpPr>
          <p:cNvPr id="10" name="TextBox 9"/>
          <p:cNvSpPr txBox="1"/>
          <p:nvPr/>
        </p:nvSpPr>
        <p:spPr>
          <a:xfrm>
            <a:off x="1295400" y="2669232"/>
            <a:ext cx="3048000" cy="461665"/>
          </a:xfrm>
          <a:prstGeom prst="rect">
            <a:avLst/>
          </a:prstGeom>
          <a:noFill/>
        </p:spPr>
        <p:txBody>
          <a:bodyPr wrap="square" rtlCol="0">
            <a:spAutoFit/>
          </a:bodyPr>
          <a:lstStyle/>
          <a:p>
            <a:r>
              <a:rPr lang="en-US" sz="2400" b="1" dirty="0" smtClean="0"/>
              <a:t>10-acre Wetland area</a:t>
            </a:r>
            <a:endParaRPr lang="en-US" sz="2400" b="1" dirty="0"/>
          </a:p>
        </p:txBody>
      </p:sp>
    </p:spTree>
    <p:extLst>
      <p:ext uri="{BB962C8B-B14F-4D97-AF65-F5344CB8AC3E}">
        <p14:creationId xmlns:p14="http://schemas.microsoft.com/office/powerpoint/2010/main" val="338765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5257800" cy="838200"/>
          </a:xfrm>
          <a:solidFill>
            <a:srgbClr val="00B050"/>
          </a:solidFill>
        </p:spPr>
        <p:txBody>
          <a:bodyPr/>
          <a:lstStyle/>
          <a:p>
            <a:r>
              <a:rPr lang="en-US" sz="4400" b="1" dirty="0" smtClean="0">
                <a:solidFill>
                  <a:srgbClr val="FFFF00"/>
                </a:solidFill>
              </a:rPr>
              <a:t>Project Objectives:</a:t>
            </a:r>
            <a:endParaRPr lang="en-US" sz="4400" b="1" dirty="0">
              <a:solidFill>
                <a:srgbClr val="FFFF00"/>
              </a:solidFill>
            </a:endParaRPr>
          </a:p>
        </p:txBody>
      </p:sp>
      <p:sp>
        <p:nvSpPr>
          <p:cNvPr id="5" name="TextBox 4"/>
          <p:cNvSpPr txBox="1"/>
          <p:nvPr/>
        </p:nvSpPr>
        <p:spPr>
          <a:xfrm>
            <a:off x="1905000" y="5257800"/>
            <a:ext cx="6781800" cy="1477328"/>
          </a:xfrm>
          <a:prstGeom prst="rect">
            <a:avLst/>
          </a:prstGeom>
          <a:solidFill>
            <a:srgbClr val="FFFF00">
              <a:alpha val="93000"/>
            </a:srgbClr>
          </a:solidFill>
        </p:spPr>
        <p:txBody>
          <a:bodyPr wrap="square" rtlCol="0">
            <a:spAutoFit/>
          </a:bodyPr>
          <a:lstStyle/>
          <a:p>
            <a:r>
              <a:rPr lang="en-US" sz="3600" b="1" dirty="0">
                <a:solidFill>
                  <a:srgbClr val="00B050"/>
                </a:solidFill>
              </a:rPr>
              <a:t>1.	To remove fill</a:t>
            </a:r>
          </a:p>
          <a:p>
            <a:r>
              <a:rPr lang="en-US" sz="3600" b="1" dirty="0">
                <a:solidFill>
                  <a:srgbClr val="00B050"/>
                </a:solidFill>
              </a:rPr>
              <a:t>2.	To re-establish vegetation</a:t>
            </a:r>
          </a:p>
          <a:p>
            <a:endParaRPr lang="en-US" dirty="0"/>
          </a:p>
        </p:txBody>
      </p:sp>
    </p:spTree>
    <p:extLst>
      <p:ext uri="{BB962C8B-B14F-4D97-AF65-F5344CB8AC3E}">
        <p14:creationId xmlns:p14="http://schemas.microsoft.com/office/powerpoint/2010/main" val="472311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228600"/>
            <a:ext cx="7543800" cy="914400"/>
          </a:xfrm>
        </p:spPr>
        <p:txBody>
          <a:bodyPr/>
          <a:lstStyle/>
          <a:p>
            <a:pPr algn="ctr"/>
            <a:r>
              <a:rPr lang="en-US" dirty="0" smtClean="0"/>
              <a:t>Final Project Report</a:t>
            </a:r>
            <a:endParaRPr lang="en-US" dirty="0"/>
          </a:p>
        </p:txBody>
      </p:sp>
      <p:pic>
        <p:nvPicPr>
          <p:cNvPr id="6" name="Content Placeholder 5" descr="Porcupine Bridge Pond Project Report [Compatibility Mode] - Microsoft Word"/>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76200" y="1524000"/>
            <a:ext cx="8923361" cy="4800600"/>
          </a:xfrm>
        </p:spPr>
      </p:pic>
    </p:spTree>
    <p:extLst>
      <p:ext uri="{BB962C8B-B14F-4D97-AF65-F5344CB8AC3E}">
        <p14:creationId xmlns:p14="http://schemas.microsoft.com/office/powerpoint/2010/main" val="2757914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534400" cy="838200"/>
          </a:xfrm>
        </p:spPr>
        <p:txBody>
          <a:bodyPr/>
          <a:lstStyle/>
          <a:p>
            <a:pPr algn="ctr"/>
            <a:r>
              <a:rPr lang="en-US" sz="3200" dirty="0" smtClean="0"/>
              <a:t>Ecological Suitability of Restoration Sites </a:t>
            </a:r>
            <a:endParaRPr lang="en-US" sz="3200" dirty="0"/>
          </a:p>
        </p:txBody>
      </p:sp>
      <p:sp>
        <p:nvSpPr>
          <p:cNvPr id="8" name="TextBox 7"/>
          <p:cNvSpPr txBox="1"/>
          <p:nvPr/>
        </p:nvSpPr>
        <p:spPr>
          <a:xfrm>
            <a:off x="609600" y="1295400"/>
            <a:ext cx="7848600" cy="5078313"/>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1194645"/>
            <a:ext cx="7411109" cy="5279821"/>
          </a:xfrm>
          <a:prstGeom prst="rect">
            <a:avLst/>
          </a:prstGeom>
          <a:solidFill>
            <a:schemeClr val="tx2"/>
          </a:solidFill>
          <a:ln>
            <a:noFill/>
          </a:ln>
          <a:effectLst/>
        </p:spPr>
      </p:pic>
    </p:spTree>
    <p:extLst>
      <p:ext uri="{BB962C8B-B14F-4D97-AF65-F5344CB8AC3E}">
        <p14:creationId xmlns:p14="http://schemas.microsoft.com/office/powerpoint/2010/main" val="32349056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676400" y="1774304"/>
            <a:ext cx="5867399" cy="4376191"/>
          </a:xfrm>
          <a:ln>
            <a:solidFill>
              <a:schemeClr val="bg1"/>
            </a:solidFill>
          </a:ln>
        </p:spPr>
      </p:pic>
      <p:sp>
        <p:nvSpPr>
          <p:cNvPr id="3" name="Title 2"/>
          <p:cNvSpPr>
            <a:spLocks noGrp="1"/>
          </p:cNvSpPr>
          <p:nvPr>
            <p:ph type="title"/>
          </p:nvPr>
        </p:nvSpPr>
        <p:spPr>
          <a:xfrm>
            <a:off x="762000" y="381000"/>
            <a:ext cx="7543800" cy="914400"/>
          </a:xfrm>
        </p:spPr>
        <p:txBody>
          <a:bodyPr/>
          <a:lstStyle/>
          <a:p>
            <a:r>
              <a:rPr lang="en-US" dirty="0" smtClean="0"/>
              <a:t>Google Earth Perspective</a:t>
            </a:r>
            <a:endParaRPr lang="en-US" dirty="0"/>
          </a:p>
        </p:txBody>
      </p:sp>
    </p:spTree>
    <p:extLst>
      <p:ext uri="{BB962C8B-B14F-4D97-AF65-F5344CB8AC3E}">
        <p14:creationId xmlns:p14="http://schemas.microsoft.com/office/powerpoint/2010/main" val="122900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447800" y="1676400"/>
            <a:ext cx="6108700" cy="4648200"/>
          </a:xfrm>
          <a:ln>
            <a:solidFill>
              <a:schemeClr val="bg1"/>
            </a:solidFill>
          </a:ln>
        </p:spPr>
      </p:pic>
      <p:sp>
        <p:nvSpPr>
          <p:cNvPr id="3" name="Title 2"/>
          <p:cNvSpPr>
            <a:spLocks noGrp="1"/>
          </p:cNvSpPr>
          <p:nvPr>
            <p:ph type="title"/>
          </p:nvPr>
        </p:nvSpPr>
        <p:spPr>
          <a:xfrm>
            <a:off x="777240" y="457200"/>
            <a:ext cx="7543800" cy="762000"/>
          </a:xfrm>
        </p:spPr>
        <p:txBody>
          <a:bodyPr/>
          <a:lstStyle/>
          <a:p>
            <a:pPr algn="ctr"/>
            <a:r>
              <a:rPr lang="en-US" dirty="0" smtClean="0">
                <a:solidFill>
                  <a:schemeClr val="bg2">
                    <a:lumMod val="20000"/>
                    <a:lumOff val="80000"/>
                  </a:schemeClr>
                </a:solidFill>
              </a:rPr>
              <a:t>Skagway</a:t>
            </a:r>
            <a:endParaRPr lang="en-US" dirty="0">
              <a:solidFill>
                <a:schemeClr val="bg2">
                  <a:lumMod val="20000"/>
                  <a:lumOff val="80000"/>
                </a:schemeClr>
              </a:solidFill>
            </a:endParaRPr>
          </a:p>
        </p:txBody>
      </p:sp>
    </p:spTree>
    <p:extLst>
      <p:ext uri="{BB962C8B-B14F-4D97-AF65-F5344CB8AC3E}">
        <p14:creationId xmlns:p14="http://schemas.microsoft.com/office/powerpoint/2010/main" val="1924759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1"/>
            <a:ext cx="7391400" cy="6019799"/>
          </a:xfrm>
        </p:spPr>
        <p:txBody>
          <a:bodyPr>
            <a:normAutofit/>
          </a:bodyPr>
          <a:lstStyle/>
          <a:p>
            <a:endParaRPr lang="en-US" dirty="0" smtClean="0"/>
          </a:p>
          <a:p>
            <a:endParaRPr lang="en-US" dirty="0"/>
          </a:p>
          <a:p>
            <a:endParaRPr lang="en-US" dirty="0" smtClean="0"/>
          </a:p>
          <a:p>
            <a:endParaRPr lang="en-US" dirty="0" smtClean="0"/>
          </a:p>
          <a:p>
            <a:pPr marL="475488" indent="-457200">
              <a:buAutoNum type="arabicPeriod"/>
            </a:pPr>
            <a:r>
              <a:rPr lang="en-US" sz="2800" dirty="0">
                <a:solidFill>
                  <a:schemeClr val="tx2">
                    <a:lumMod val="75000"/>
                  </a:schemeClr>
                </a:solidFill>
              </a:rPr>
              <a:t>D</a:t>
            </a:r>
            <a:r>
              <a:rPr lang="en-US" sz="2800" dirty="0" smtClean="0">
                <a:solidFill>
                  <a:schemeClr val="tx2">
                    <a:lumMod val="75000"/>
                  </a:schemeClr>
                </a:solidFill>
              </a:rPr>
              <a:t>evelop a tool </a:t>
            </a:r>
            <a:r>
              <a:rPr lang="en-US" sz="2800" dirty="0" smtClean="0"/>
              <a:t>to support SAWC to identify</a:t>
            </a:r>
            <a:r>
              <a:rPr lang="en-US" sz="2800" dirty="0"/>
              <a:t>, </a:t>
            </a:r>
            <a:r>
              <a:rPr lang="en-US" sz="2800" dirty="0" smtClean="0"/>
              <a:t>rapidly assess </a:t>
            </a:r>
            <a:r>
              <a:rPr lang="en-US" sz="2800" dirty="0"/>
              <a:t>and m</a:t>
            </a:r>
            <a:r>
              <a:rPr lang="en-US" sz="2800" dirty="0" smtClean="0"/>
              <a:t>ap </a:t>
            </a:r>
            <a:r>
              <a:rPr lang="en-US" sz="2800" dirty="0"/>
              <a:t>potential mitigation projects in </a:t>
            </a:r>
            <a:r>
              <a:rPr lang="en-US" sz="2800" dirty="0" smtClean="0"/>
              <a:t>Southeast Alaska</a:t>
            </a:r>
          </a:p>
          <a:p>
            <a:pPr marL="475488" indent="-457200">
              <a:buFont typeface="Wingdings" pitchFamily="2" charset="2"/>
              <a:buAutoNum type="arabicPeriod"/>
            </a:pPr>
            <a:r>
              <a:rPr lang="en-US" sz="2800" dirty="0">
                <a:solidFill>
                  <a:srgbClr val="4A8EF2"/>
                </a:solidFill>
              </a:rPr>
              <a:t>Create a database </a:t>
            </a:r>
            <a:r>
              <a:rPr lang="en-US" sz="2800" dirty="0"/>
              <a:t>to store mitigation site information and data</a:t>
            </a:r>
          </a:p>
          <a:p>
            <a:pPr marL="475488" indent="-457200">
              <a:buAutoNum type="arabicPeriod"/>
            </a:pPr>
            <a:r>
              <a:rPr lang="en-US" sz="2800" dirty="0" smtClean="0">
                <a:solidFill>
                  <a:srgbClr val="4A8EF2"/>
                </a:solidFill>
              </a:rPr>
              <a:t>Utilize tool and </a:t>
            </a:r>
            <a:r>
              <a:rPr lang="en-US" sz="2800" dirty="0">
                <a:solidFill>
                  <a:srgbClr val="4A8EF2"/>
                </a:solidFill>
              </a:rPr>
              <a:t>c</a:t>
            </a:r>
            <a:r>
              <a:rPr lang="en-US" sz="2800" dirty="0" smtClean="0">
                <a:solidFill>
                  <a:srgbClr val="4A8EF2"/>
                </a:solidFill>
              </a:rPr>
              <a:t>onduct assessments</a:t>
            </a:r>
            <a:r>
              <a:rPr lang="en-US" sz="2800" dirty="0" smtClean="0"/>
              <a:t> in the communities of Haines, Skagway and Juneau</a:t>
            </a:r>
            <a:endParaRPr lang="en-US" sz="2800" dirty="0" smtClean="0">
              <a:solidFill>
                <a:schemeClr val="tx2">
                  <a:lumMod val="75000"/>
                </a:schemeClr>
              </a:solidFill>
            </a:endParaRPr>
          </a:p>
          <a:p>
            <a:pPr marL="475488" indent="-457200">
              <a:buAutoNum type="arabicPeriod"/>
            </a:pPr>
            <a:endParaRPr lang="en-US" sz="2800" dirty="0"/>
          </a:p>
        </p:txBody>
      </p:sp>
      <p:sp>
        <p:nvSpPr>
          <p:cNvPr id="2" name="Title 1"/>
          <p:cNvSpPr>
            <a:spLocks noGrp="1"/>
          </p:cNvSpPr>
          <p:nvPr>
            <p:ph type="title"/>
          </p:nvPr>
        </p:nvSpPr>
        <p:spPr>
          <a:xfrm>
            <a:off x="685800" y="609600"/>
            <a:ext cx="7543800" cy="914400"/>
          </a:xfrm>
        </p:spPr>
        <p:txBody>
          <a:bodyPr>
            <a:normAutofit/>
          </a:bodyPr>
          <a:lstStyle/>
          <a:p>
            <a:pPr algn="ctr"/>
            <a:r>
              <a:rPr lang="en-US" dirty="0" smtClean="0">
                <a:solidFill>
                  <a:srgbClr val="FF0000"/>
                </a:solidFill>
              </a:rPr>
              <a:t>Goals of Project:</a:t>
            </a:r>
            <a:endParaRPr lang="en-US" dirty="0">
              <a:solidFill>
                <a:srgbClr val="FF0000"/>
              </a:solidFill>
            </a:endParaRPr>
          </a:p>
        </p:txBody>
      </p:sp>
    </p:spTree>
    <p:extLst>
      <p:ext uri="{BB962C8B-B14F-4D97-AF65-F5344CB8AC3E}">
        <p14:creationId xmlns:p14="http://schemas.microsoft.com/office/powerpoint/2010/main" val="2522184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696441" y="1295400"/>
            <a:ext cx="3827318" cy="4953000"/>
          </a:xfrm>
        </p:spPr>
      </p:pic>
      <p:sp>
        <p:nvSpPr>
          <p:cNvPr id="3" name="Title 2"/>
          <p:cNvSpPr>
            <a:spLocks noGrp="1"/>
          </p:cNvSpPr>
          <p:nvPr>
            <p:ph type="title"/>
          </p:nvPr>
        </p:nvSpPr>
        <p:spPr>
          <a:xfrm>
            <a:off x="1524000" y="76200"/>
            <a:ext cx="6263640" cy="914400"/>
          </a:xfrm>
        </p:spPr>
        <p:txBody>
          <a:bodyPr/>
          <a:lstStyle/>
          <a:p>
            <a:pPr algn="ctr"/>
            <a:r>
              <a:rPr lang="en-US" sz="4000" dirty="0" smtClean="0">
                <a:solidFill>
                  <a:srgbClr val="FFC000"/>
                </a:solidFill>
              </a:rPr>
              <a:t>Skagway Sites</a:t>
            </a:r>
            <a:endParaRPr lang="en-US" sz="4000" dirty="0">
              <a:solidFill>
                <a:srgbClr val="FFC000"/>
              </a:solidFill>
            </a:endParaRPr>
          </a:p>
        </p:txBody>
      </p:sp>
      <p:sp>
        <p:nvSpPr>
          <p:cNvPr id="5" name="TextBox 4"/>
          <p:cNvSpPr txBox="1"/>
          <p:nvPr/>
        </p:nvSpPr>
        <p:spPr>
          <a:xfrm>
            <a:off x="3429000" y="6324600"/>
            <a:ext cx="2667000" cy="369332"/>
          </a:xfrm>
          <a:prstGeom prst="rect">
            <a:avLst/>
          </a:prstGeom>
          <a:noFill/>
        </p:spPr>
        <p:txBody>
          <a:bodyPr wrap="square" rtlCol="0">
            <a:spAutoFit/>
          </a:bodyPr>
          <a:lstStyle/>
          <a:p>
            <a:r>
              <a:rPr lang="en-US" dirty="0" smtClean="0"/>
              <a:t>10 sites identified</a:t>
            </a:r>
            <a:endParaRPr lang="en-US" dirty="0"/>
          </a:p>
        </p:txBody>
      </p:sp>
    </p:spTree>
    <p:extLst>
      <p:ext uri="{BB962C8B-B14F-4D97-AF65-F5344CB8AC3E}">
        <p14:creationId xmlns:p14="http://schemas.microsoft.com/office/powerpoint/2010/main" val="3097772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57400" y="2057400"/>
            <a:ext cx="5219700" cy="3914775"/>
          </a:xfrm>
        </p:spPr>
      </p:pic>
      <p:sp>
        <p:nvSpPr>
          <p:cNvPr id="3" name="Title 2"/>
          <p:cNvSpPr>
            <a:spLocks noGrp="1"/>
          </p:cNvSpPr>
          <p:nvPr>
            <p:ph type="title"/>
          </p:nvPr>
        </p:nvSpPr>
        <p:spPr>
          <a:xfrm>
            <a:off x="777240" y="152400"/>
            <a:ext cx="7543800" cy="1905000"/>
          </a:xfrm>
        </p:spPr>
        <p:txBody>
          <a:bodyPr/>
          <a:lstStyle/>
          <a:p>
            <a:pPr algn="ctr"/>
            <a:r>
              <a:rPr lang="en-US" sz="4000" dirty="0" smtClean="0"/>
              <a:t/>
            </a:r>
            <a:br>
              <a:rPr lang="en-US" sz="4000" dirty="0" smtClean="0"/>
            </a:br>
            <a:r>
              <a:rPr lang="en-US" sz="4000" dirty="0" smtClean="0">
                <a:solidFill>
                  <a:srgbClr val="FF0000"/>
                </a:solidFill>
              </a:rPr>
              <a:t>Case Study in Skagway:  </a:t>
            </a:r>
            <a:r>
              <a:rPr lang="en-US" sz="4000" dirty="0" smtClean="0"/>
              <a:t>Revetment and Re-vegetation on the Skagway River</a:t>
            </a:r>
            <a:endParaRPr lang="en-US" sz="4000" dirty="0"/>
          </a:p>
        </p:txBody>
      </p:sp>
      <p:sp>
        <p:nvSpPr>
          <p:cNvPr id="2" name="TextBox 1"/>
          <p:cNvSpPr txBox="1"/>
          <p:nvPr/>
        </p:nvSpPr>
        <p:spPr>
          <a:xfrm>
            <a:off x="3962400" y="6248400"/>
            <a:ext cx="1219200" cy="369332"/>
          </a:xfrm>
          <a:prstGeom prst="rect">
            <a:avLst/>
          </a:prstGeom>
          <a:solidFill>
            <a:srgbClr val="00B050"/>
          </a:solidFill>
        </p:spPr>
        <p:txBody>
          <a:bodyPr wrap="square" rtlCol="0">
            <a:spAutoFit/>
          </a:bodyPr>
          <a:lstStyle/>
          <a:p>
            <a:r>
              <a:rPr lang="en-US" dirty="0" smtClean="0"/>
              <a:t>“GREEN”</a:t>
            </a:r>
            <a:endParaRPr lang="en-US" dirty="0"/>
          </a:p>
        </p:txBody>
      </p:sp>
    </p:spTree>
    <p:extLst>
      <p:ext uri="{BB962C8B-B14F-4D97-AF65-F5344CB8AC3E}">
        <p14:creationId xmlns:p14="http://schemas.microsoft.com/office/powerpoint/2010/main" val="3676872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514600" y="1371600"/>
            <a:ext cx="4003963" cy="5181600"/>
          </a:xfrm>
        </p:spPr>
      </p:pic>
      <p:sp>
        <p:nvSpPr>
          <p:cNvPr id="3" name="Title 2"/>
          <p:cNvSpPr>
            <a:spLocks noGrp="1"/>
          </p:cNvSpPr>
          <p:nvPr>
            <p:ph type="title"/>
          </p:nvPr>
        </p:nvSpPr>
        <p:spPr>
          <a:xfrm>
            <a:off x="457200" y="457200"/>
            <a:ext cx="8305800" cy="685800"/>
          </a:xfrm>
        </p:spPr>
        <p:txBody>
          <a:bodyPr/>
          <a:lstStyle/>
          <a:p>
            <a:pPr algn="ctr"/>
            <a:r>
              <a:rPr lang="en-US" sz="4000" dirty="0" smtClean="0"/>
              <a:t>Site location on the Skagway River:</a:t>
            </a:r>
            <a:endParaRPr lang="en-US" sz="4000" dirty="0"/>
          </a:p>
        </p:txBody>
      </p:sp>
      <p:cxnSp>
        <p:nvCxnSpPr>
          <p:cNvPr id="7" name="Straight Arrow Connector 6"/>
          <p:cNvCxnSpPr/>
          <p:nvPr/>
        </p:nvCxnSpPr>
        <p:spPr>
          <a:xfrm flipH="1">
            <a:off x="4800600" y="2075765"/>
            <a:ext cx="2362200" cy="515035"/>
          </a:xfrm>
          <a:prstGeom prst="straightConnector1">
            <a:avLst/>
          </a:prstGeom>
          <a:ln w="635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239000" y="1752600"/>
            <a:ext cx="1828800" cy="646331"/>
          </a:xfrm>
          <a:prstGeom prst="rect">
            <a:avLst/>
          </a:prstGeom>
          <a:noFill/>
        </p:spPr>
        <p:txBody>
          <a:bodyPr wrap="square" rtlCol="0">
            <a:spAutoFit/>
          </a:bodyPr>
          <a:lstStyle/>
          <a:p>
            <a:r>
              <a:rPr lang="en-US" sz="1200" dirty="0" smtClean="0"/>
              <a:t>Revetment and</a:t>
            </a:r>
          </a:p>
          <a:p>
            <a:r>
              <a:rPr lang="en-US" sz="1200" dirty="0" smtClean="0"/>
              <a:t>Re-vegetation Project area on Skagway River</a:t>
            </a:r>
            <a:endParaRPr lang="en-US" sz="1200" dirty="0"/>
          </a:p>
        </p:txBody>
      </p:sp>
    </p:spTree>
    <p:extLst>
      <p:ext uri="{BB962C8B-B14F-4D97-AF65-F5344CB8AC3E}">
        <p14:creationId xmlns:p14="http://schemas.microsoft.com/office/powerpoint/2010/main" val="1844977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352800" y="76200"/>
            <a:ext cx="5715000" cy="1600200"/>
          </a:xfrm>
        </p:spPr>
        <p:txBody>
          <a:bodyPr/>
          <a:lstStyle/>
          <a:p>
            <a:pPr algn="r"/>
            <a:r>
              <a:rPr lang="en-US" sz="3600" b="1" dirty="0" smtClean="0">
                <a:solidFill>
                  <a:srgbClr val="00B050"/>
                </a:solidFill>
              </a:rPr>
              <a:t/>
            </a:r>
            <a:br>
              <a:rPr lang="en-US" sz="3600" b="1" dirty="0" smtClean="0">
                <a:solidFill>
                  <a:srgbClr val="00B050"/>
                </a:solidFill>
              </a:rPr>
            </a:br>
            <a:r>
              <a:rPr lang="en-US" sz="3200" b="1" dirty="0" smtClean="0">
                <a:solidFill>
                  <a:srgbClr val="FF0000"/>
                </a:solidFill>
              </a:rPr>
              <a:t>Revetment </a:t>
            </a:r>
            <a:r>
              <a:rPr lang="en-US" sz="3200" b="1" dirty="0">
                <a:solidFill>
                  <a:srgbClr val="FF0000"/>
                </a:solidFill>
              </a:rPr>
              <a:t>and </a:t>
            </a:r>
            <a:r>
              <a:rPr lang="en-US" sz="3200" b="1" dirty="0" smtClean="0">
                <a:solidFill>
                  <a:srgbClr val="FF0000"/>
                </a:solidFill>
              </a:rPr>
              <a:t/>
            </a:r>
            <a:br>
              <a:rPr lang="en-US" sz="3200" b="1" dirty="0" smtClean="0">
                <a:solidFill>
                  <a:srgbClr val="FF0000"/>
                </a:solidFill>
              </a:rPr>
            </a:br>
            <a:r>
              <a:rPr lang="en-US" sz="3200" b="1" dirty="0" smtClean="0">
                <a:solidFill>
                  <a:srgbClr val="FF0000"/>
                </a:solidFill>
              </a:rPr>
              <a:t>Re-vegetation </a:t>
            </a:r>
            <a:r>
              <a:rPr lang="en-US" sz="3200" b="1" dirty="0">
                <a:solidFill>
                  <a:srgbClr val="FF0000"/>
                </a:solidFill>
              </a:rPr>
              <a:t>on the Skagway River</a:t>
            </a:r>
          </a:p>
        </p:txBody>
      </p:sp>
      <p:cxnSp>
        <p:nvCxnSpPr>
          <p:cNvPr id="4" name="Straight Arrow Connector 3"/>
          <p:cNvCxnSpPr/>
          <p:nvPr/>
        </p:nvCxnSpPr>
        <p:spPr>
          <a:xfrm>
            <a:off x="4953000" y="3962400"/>
            <a:ext cx="1524000" cy="76200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66800" y="3581400"/>
            <a:ext cx="3886200" cy="1292662"/>
          </a:xfrm>
          <a:prstGeom prst="rect">
            <a:avLst/>
          </a:prstGeom>
          <a:noFill/>
        </p:spPr>
        <p:txBody>
          <a:bodyPr wrap="square" rtlCol="0">
            <a:spAutoFit/>
          </a:bodyPr>
          <a:lstStyle/>
          <a:p>
            <a:r>
              <a:rPr lang="en-US" sz="2000" b="1" dirty="0" smtClean="0">
                <a:solidFill>
                  <a:schemeClr val="bg1"/>
                </a:solidFill>
              </a:rPr>
              <a:t>Area along dike to add </a:t>
            </a:r>
            <a:r>
              <a:rPr lang="en-US" sz="2000" b="1" dirty="0">
                <a:solidFill>
                  <a:schemeClr val="bg1"/>
                </a:solidFill>
              </a:rPr>
              <a:t>soil and red alders to the bank along revetment area.</a:t>
            </a:r>
          </a:p>
          <a:p>
            <a:endParaRPr lang="en-US" dirty="0"/>
          </a:p>
        </p:txBody>
      </p:sp>
    </p:spTree>
    <p:extLst>
      <p:ext uri="{BB962C8B-B14F-4D97-AF65-F5344CB8AC3E}">
        <p14:creationId xmlns:p14="http://schemas.microsoft.com/office/powerpoint/2010/main" val="1103682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114800" y="4542183"/>
            <a:ext cx="4648200" cy="2286000"/>
          </a:xfrm>
          <a:solidFill>
            <a:srgbClr val="00B050"/>
          </a:solidFill>
        </p:spPr>
        <p:txBody>
          <a:bodyPr>
            <a:noAutofit/>
          </a:bodyPr>
          <a:lstStyle/>
          <a:p>
            <a:pPr>
              <a:buFont typeface="Wingdings" pitchFamily="2" charset="2"/>
              <a:buChar char="Ø"/>
            </a:pPr>
            <a:r>
              <a:rPr lang="en-US" sz="2400" dirty="0" smtClean="0"/>
              <a:t>Riparian functions</a:t>
            </a:r>
          </a:p>
          <a:p>
            <a:pPr>
              <a:buFont typeface="Wingdings" pitchFamily="2" charset="2"/>
              <a:buChar char="Ø"/>
            </a:pPr>
            <a:r>
              <a:rPr lang="en-US" sz="2400" dirty="0" smtClean="0"/>
              <a:t>fish </a:t>
            </a:r>
            <a:r>
              <a:rPr lang="en-US" sz="2400" dirty="0"/>
              <a:t>and wildlife </a:t>
            </a:r>
            <a:r>
              <a:rPr lang="en-US" sz="2400" dirty="0" smtClean="0"/>
              <a:t>habitat</a:t>
            </a:r>
          </a:p>
          <a:p>
            <a:pPr>
              <a:buFont typeface="Wingdings" pitchFamily="2" charset="2"/>
              <a:buChar char="Ø"/>
            </a:pPr>
            <a:r>
              <a:rPr lang="en-US" sz="2400" dirty="0" smtClean="0"/>
              <a:t>organic </a:t>
            </a:r>
            <a:r>
              <a:rPr lang="en-US" sz="2400" dirty="0"/>
              <a:t>matter input to </a:t>
            </a:r>
            <a:r>
              <a:rPr lang="en-US" sz="2400" dirty="0" smtClean="0"/>
              <a:t>streams</a:t>
            </a:r>
          </a:p>
          <a:p>
            <a:pPr>
              <a:buFont typeface="Wingdings" pitchFamily="2" charset="2"/>
              <a:buChar char="Ø"/>
            </a:pPr>
            <a:r>
              <a:rPr lang="en-US" sz="2400" dirty="0" smtClean="0"/>
              <a:t>structural </a:t>
            </a:r>
            <a:r>
              <a:rPr lang="en-US" sz="2400" dirty="0"/>
              <a:t>habitat restoration. </a:t>
            </a:r>
          </a:p>
        </p:txBody>
      </p:sp>
      <p:sp>
        <p:nvSpPr>
          <p:cNvPr id="3" name="Title 2"/>
          <p:cNvSpPr>
            <a:spLocks noGrp="1"/>
          </p:cNvSpPr>
          <p:nvPr>
            <p:ph type="title"/>
          </p:nvPr>
        </p:nvSpPr>
        <p:spPr>
          <a:xfrm>
            <a:off x="762000" y="381000"/>
            <a:ext cx="7543800" cy="914400"/>
          </a:xfrm>
          <a:solidFill>
            <a:schemeClr val="tx2">
              <a:lumMod val="75000"/>
            </a:schemeClr>
          </a:solidFill>
        </p:spPr>
        <p:txBody>
          <a:bodyPr/>
          <a:lstStyle/>
          <a:p>
            <a:r>
              <a:rPr lang="en-US" dirty="0" smtClean="0"/>
              <a:t>Functions to be restored:</a:t>
            </a:r>
            <a:endParaRPr lang="en-US" dirty="0"/>
          </a:p>
        </p:txBody>
      </p:sp>
    </p:spTree>
    <p:extLst>
      <p:ext uri="{BB962C8B-B14F-4D97-AF65-F5344CB8AC3E}">
        <p14:creationId xmlns:p14="http://schemas.microsoft.com/office/powerpoint/2010/main" val="25723323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736446" y="914400"/>
            <a:ext cx="5366307" cy="5543707"/>
          </a:xfrm>
        </p:spPr>
      </p:pic>
      <p:sp>
        <p:nvSpPr>
          <p:cNvPr id="7" name="TextBox 6"/>
          <p:cNvSpPr txBox="1"/>
          <p:nvPr/>
        </p:nvSpPr>
        <p:spPr>
          <a:xfrm>
            <a:off x="1066800" y="152400"/>
            <a:ext cx="6705600" cy="523220"/>
          </a:xfrm>
          <a:prstGeom prst="rect">
            <a:avLst/>
          </a:prstGeom>
          <a:noFill/>
        </p:spPr>
        <p:txBody>
          <a:bodyPr wrap="square" rtlCol="0">
            <a:spAutoFit/>
          </a:bodyPr>
          <a:lstStyle/>
          <a:p>
            <a:pPr algn="ctr"/>
            <a:r>
              <a:rPr lang="en-US" sz="2800" dirty="0" smtClean="0"/>
              <a:t>Where do we go from here?</a:t>
            </a:r>
            <a:endParaRPr lang="en-US" sz="2800" dirty="0"/>
          </a:p>
        </p:txBody>
      </p:sp>
      <p:sp>
        <p:nvSpPr>
          <p:cNvPr id="8" name="Oval 7"/>
          <p:cNvSpPr/>
          <p:nvPr/>
        </p:nvSpPr>
        <p:spPr>
          <a:xfrm>
            <a:off x="3429000" y="1219200"/>
            <a:ext cx="762000" cy="7620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4267200" y="914400"/>
            <a:ext cx="3352800" cy="533400"/>
          </a:xfrm>
          <a:prstGeom prst="straightConnector1">
            <a:avLst/>
          </a:prstGeom>
          <a:ln w="412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764379" y="801707"/>
            <a:ext cx="1295400" cy="338554"/>
          </a:xfrm>
          <a:prstGeom prst="rect">
            <a:avLst/>
          </a:prstGeom>
          <a:noFill/>
        </p:spPr>
        <p:txBody>
          <a:bodyPr wrap="square" rtlCol="0">
            <a:spAutoFit/>
          </a:bodyPr>
          <a:lstStyle/>
          <a:p>
            <a:r>
              <a:rPr lang="en-US" sz="1600" dirty="0" smtClean="0"/>
              <a:t>Study Areas</a:t>
            </a:r>
            <a:endParaRPr lang="en-US" sz="1600" dirty="0"/>
          </a:p>
        </p:txBody>
      </p:sp>
      <p:cxnSp>
        <p:nvCxnSpPr>
          <p:cNvPr id="3" name="Straight Arrow Connector 2"/>
          <p:cNvCxnSpPr/>
          <p:nvPr/>
        </p:nvCxnSpPr>
        <p:spPr>
          <a:xfrm flipH="1">
            <a:off x="4724400" y="1140261"/>
            <a:ext cx="3048000" cy="1221939"/>
          </a:xfrm>
          <a:prstGeom prst="straightConnector1">
            <a:avLst/>
          </a:prstGeom>
          <a:ln w="50800">
            <a:tailEnd type="arrow"/>
          </a:ln>
        </p:spPr>
        <p:style>
          <a:lnRef idx="3">
            <a:schemeClr val="dk1"/>
          </a:lnRef>
          <a:fillRef idx="0">
            <a:schemeClr val="dk1"/>
          </a:fillRef>
          <a:effectRef idx="2">
            <a:schemeClr val="dk1"/>
          </a:effectRef>
          <a:fontRef idx="minor">
            <a:schemeClr val="tx1"/>
          </a:fontRef>
        </p:style>
      </p:cxnSp>
      <p:sp>
        <p:nvSpPr>
          <p:cNvPr id="4" name="Oval 3"/>
          <p:cNvSpPr/>
          <p:nvPr/>
        </p:nvSpPr>
        <p:spPr>
          <a:xfrm>
            <a:off x="3886200" y="2286000"/>
            <a:ext cx="838200" cy="685800"/>
          </a:xfrm>
          <a:prstGeom prst="ellipse">
            <a:avLst/>
          </a:prstGeom>
          <a:solidFill>
            <a:schemeClr val="bg1">
              <a:alpha val="0"/>
            </a:schemeClr>
          </a:soli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0737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ogle Earth"/>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8600" y="1752600"/>
            <a:ext cx="8696960" cy="4711975"/>
          </a:xfrm>
        </p:spPr>
      </p:pic>
      <p:sp>
        <p:nvSpPr>
          <p:cNvPr id="3" name="Title 2"/>
          <p:cNvSpPr>
            <a:spLocks noGrp="1"/>
          </p:cNvSpPr>
          <p:nvPr>
            <p:ph type="title"/>
          </p:nvPr>
        </p:nvSpPr>
        <p:spPr>
          <a:xfrm>
            <a:off x="533400" y="152400"/>
            <a:ext cx="7543800" cy="1447800"/>
          </a:xfrm>
        </p:spPr>
        <p:txBody>
          <a:bodyPr/>
          <a:lstStyle/>
          <a:p>
            <a:pPr algn="ctr"/>
            <a:r>
              <a:rPr lang="en-US" sz="3200" dirty="0" smtClean="0"/>
              <a:t>Using Google Earth as a user friendly way for the public to view mitigation projects </a:t>
            </a:r>
            <a:endParaRPr lang="en-US" sz="3200" dirty="0"/>
          </a:p>
        </p:txBody>
      </p:sp>
    </p:spTree>
    <p:extLst>
      <p:ext uri="{BB962C8B-B14F-4D97-AF65-F5344CB8AC3E}">
        <p14:creationId xmlns:p14="http://schemas.microsoft.com/office/powerpoint/2010/main" val="9127386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600200"/>
            <a:ext cx="7924800" cy="5029200"/>
          </a:xfrm>
        </p:spPr>
        <p:txBody>
          <a:bodyPr/>
          <a:lstStyle/>
          <a:p>
            <a:pPr>
              <a:buFont typeface="Wingdings" pitchFamily="2" charset="2"/>
              <a:buChar char="Ø"/>
            </a:pPr>
            <a:r>
              <a:rPr lang="en-US" dirty="0" smtClean="0">
                <a:solidFill>
                  <a:srgbClr val="92D050"/>
                </a:solidFill>
              </a:rPr>
              <a:t>Best approach to identifying site:  </a:t>
            </a:r>
            <a:r>
              <a:rPr lang="en-US" dirty="0" smtClean="0"/>
              <a:t>Communication with community groups to get local information is key.</a:t>
            </a:r>
          </a:p>
          <a:p>
            <a:pPr>
              <a:buFont typeface="Wingdings" pitchFamily="2" charset="2"/>
              <a:buChar char="Ø"/>
            </a:pPr>
            <a:endParaRPr lang="en-US" dirty="0" smtClean="0"/>
          </a:p>
          <a:p>
            <a:pPr>
              <a:buFont typeface="Wingdings" pitchFamily="2" charset="2"/>
              <a:buChar char="Ø"/>
            </a:pPr>
            <a:r>
              <a:rPr lang="en-US" dirty="0" smtClean="0">
                <a:solidFill>
                  <a:srgbClr val="92D050"/>
                </a:solidFill>
              </a:rPr>
              <a:t>Asking the right questions</a:t>
            </a:r>
            <a:r>
              <a:rPr lang="en-US" dirty="0" smtClean="0"/>
              <a:t>:  </a:t>
            </a:r>
          </a:p>
          <a:p>
            <a:pPr marL="475488" indent="-457200">
              <a:buFont typeface="+mj-lt"/>
              <a:buAutoNum type="arabicPeriod"/>
            </a:pPr>
            <a:r>
              <a:rPr lang="en-US" dirty="0" smtClean="0"/>
              <a:t>What is the history of the site?</a:t>
            </a:r>
          </a:p>
          <a:p>
            <a:pPr marL="475488" indent="-457200">
              <a:buFont typeface="+mj-lt"/>
              <a:buAutoNum type="arabicPeriod"/>
            </a:pPr>
            <a:r>
              <a:rPr lang="en-US" dirty="0" smtClean="0"/>
              <a:t>What functions need to be restored?</a:t>
            </a:r>
          </a:p>
          <a:p>
            <a:pPr marL="475488" indent="-457200">
              <a:buFont typeface="+mj-lt"/>
              <a:buAutoNum type="arabicPeriod"/>
            </a:pPr>
            <a:r>
              <a:rPr lang="en-US" dirty="0" smtClean="0"/>
              <a:t>What obstacles are involved with potential restoration?</a:t>
            </a:r>
          </a:p>
          <a:p>
            <a:pPr marL="18288" indent="0">
              <a:buNone/>
            </a:pPr>
            <a:endParaRPr lang="en-US" dirty="0" smtClean="0"/>
          </a:p>
          <a:p>
            <a:pPr>
              <a:buFont typeface="Wingdings" pitchFamily="2" charset="2"/>
              <a:buChar char="Ø"/>
            </a:pPr>
            <a:r>
              <a:rPr lang="en-US" dirty="0" smtClean="0">
                <a:solidFill>
                  <a:srgbClr val="92D050"/>
                </a:solidFill>
              </a:rPr>
              <a:t>Be prepared when going out to site:  </a:t>
            </a:r>
            <a:r>
              <a:rPr lang="en-US" dirty="0" smtClean="0"/>
              <a:t>Have map of site with coordinates, project assessment form (can be partially filled out ahead of time), get permission from property owners prior to site visit and know site features ahead of time. </a:t>
            </a:r>
            <a:endParaRPr lang="en-US" dirty="0" smtClean="0">
              <a:solidFill>
                <a:srgbClr val="92D050"/>
              </a:solidFill>
            </a:endParaRPr>
          </a:p>
          <a:p>
            <a:pPr marL="18288" indent="0">
              <a:buNone/>
            </a:pPr>
            <a:endParaRPr lang="en-US" dirty="0" smtClean="0"/>
          </a:p>
          <a:p>
            <a:pPr marL="18288" indent="0">
              <a:buNone/>
            </a:pPr>
            <a:endParaRPr lang="en-US" dirty="0" smtClean="0"/>
          </a:p>
          <a:p>
            <a:endParaRPr lang="en-US" dirty="0"/>
          </a:p>
        </p:txBody>
      </p:sp>
      <p:sp>
        <p:nvSpPr>
          <p:cNvPr id="3" name="Title 2"/>
          <p:cNvSpPr>
            <a:spLocks noGrp="1"/>
          </p:cNvSpPr>
          <p:nvPr>
            <p:ph type="title"/>
          </p:nvPr>
        </p:nvSpPr>
        <p:spPr>
          <a:xfrm>
            <a:off x="777240" y="76200"/>
            <a:ext cx="7543800" cy="914400"/>
          </a:xfrm>
        </p:spPr>
        <p:txBody>
          <a:bodyPr/>
          <a:lstStyle/>
          <a:p>
            <a:pPr algn="ctr"/>
            <a:r>
              <a:rPr lang="en-US" dirty="0" smtClean="0">
                <a:solidFill>
                  <a:srgbClr val="92D050"/>
                </a:solidFill>
              </a:rPr>
              <a:t>Lessons learned:</a:t>
            </a:r>
            <a:endParaRPr lang="en-US" dirty="0">
              <a:solidFill>
                <a:srgbClr val="92D050"/>
              </a:solidFill>
            </a:endParaRPr>
          </a:p>
        </p:txBody>
      </p:sp>
    </p:spTree>
    <p:extLst>
      <p:ext uri="{BB962C8B-B14F-4D97-AF65-F5344CB8AC3E}">
        <p14:creationId xmlns:p14="http://schemas.microsoft.com/office/powerpoint/2010/main" val="32425348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33400"/>
            <a:ext cx="7543800" cy="914400"/>
          </a:xfrm>
        </p:spPr>
        <p:txBody>
          <a:bodyPr/>
          <a:lstStyle/>
          <a:p>
            <a:r>
              <a:rPr lang="en-US" dirty="0" smtClean="0"/>
              <a:t>Contact Info…..</a:t>
            </a:r>
            <a:endParaRPr lang="en-US" dirty="0"/>
          </a:p>
        </p:txBody>
      </p:sp>
      <p:sp>
        <p:nvSpPr>
          <p:cNvPr id="4" name="TextBox 3"/>
          <p:cNvSpPr txBox="1"/>
          <p:nvPr/>
        </p:nvSpPr>
        <p:spPr>
          <a:xfrm>
            <a:off x="1066800" y="3200400"/>
            <a:ext cx="6781800" cy="1938992"/>
          </a:xfrm>
          <a:prstGeom prst="rect">
            <a:avLst/>
          </a:prstGeom>
          <a:solidFill>
            <a:schemeClr val="tx2"/>
          </a:solidFill>
        </p:spPr>
        <p:txBody>
          <a:bodyPr wrap="square" rtlCol="0">
            <a:spAutoFit/>
          </a:bodyPr>
          <a:lstStyle/>
          <a:p>
            <a:r>
              <a:rPr lang="en-US" sz="2400" dirty="0" err="1" smtClean="0">
                <a:solidFill>
                  <a:schemeClr val="bg1"/>
                </a:solidFill>
              </a:rPr>
              <a:t>Melany</a:t>
            </a:r>
            <a:r>
              <a:rPr lang="en-US" sz="2400" dirty="0" smtClean="0">
                <a:solidFill>
                  <a:schemeClr val="bg1"/>
                </a:solidFill>
              </a:rPr>
              <a:t> Zimmerman</a:t>
            </a:r>
          </a:p>
          <a:p>
            <a:r>
              <a:rPr lang="en-US" sz="2400" dirty="0" smtClean="0">
                <a:solidFill>
                  <a:schemeClr val="bg1"/>
                </a:solidFill>
              </a:rPr>
              <a:t>Southeast Alaska Watershed Coalition</a:t>
            </a:r>
          </a:p>
          <a:p>
            <a:r>
              <a:rPr lang="en-US" sz="2400" dirty="0" smtClean="0">
                <a:solidFill>
                  <a:schemeClr val="bg1"/>
                </a:solidFill>
              </a:rPr>
              <a:t>(406) 529-5225</a:t>
            </a:r>
          </a:p>
          <a:p>
            <a:r>
              <a:rPr lang="en-US" sz="2400" dirty="0" smtClean="0">
                <a:solidFill>
                  <a:schemeClr val="bg2"/>
                </a:solidFill>
                <a:hlinkClick r:id="rId2"/>
              </a:rPr>
              <a:t>melany.alaskawatersheds@gmail.com</a:t>
            </a:r>
            <a:endParaRPr lang="en-US" sz="2400" dirty="0" smtClean="0">
              <a:solidFill>
                <a:schemeClr val="bg2"/>
              </a:solidFill>
            </a:endParaRPr>
          </a:p>
          <a:p>
            <a:r>
              <a:rPr lang="en-US" sz="2400" dirty="0" smtClean="0">
                <a:solidFill>
                  <a:schemeClr val="bg1"/>
                </a:solidFill>
              </a:rPr>
              <a:t>www.alaskawatershedcoalition.org</a:t>
            </a:r>
            <a:endParaRPr lang="en-US" sz="2400" dirty="0">
              <a:solidFill>
                <a:schemeClr val="bg1"/>
              </a:solidFill>
            </a:endParaRPr>
          </a:p>
        </p:txBody>
      </p:sp>
    </p:spTree>
    <p:extLst>
      <p:ext uri="{BB962C8B-B14F-4D97-AF65-F5344CB8AC3E}">
        <p14:creationId xmlns:p14="http://schemas.microsoft.com/office/powerpoint/2010/main" val="1225444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23706"/>
            <a:ext cx="6868310" cy="461665"/>
          </a:xfrm>
          <a:prstGeom prst="rect">
            <a:avLst/>
          </a:prstGeom>
          <a:noFill/>
        </p:spPr>
        <p:txBody>
          <a:bodyPr wrap="square" rtlCol="0">
            <a:spAutoFit/>
          </a:bodyPr>
          <a:lstStyle/>
          <a:p>
            <a:pPr algn="ctr"/>
            <a:r>
              <a:rPr lang="en-US" sz="2400" dirty="0" smtClean="0"/>
              <a:t>Study Area:  Southeast Alaska</a:t>
            </a:r>
            <a:endParaRPr lang="en-US" sz="2400" dirty="0"/>
          </a:p>
        </p:txBody>
      </p:sp>
      <p:pic>
        <p:nvPicPr>
          <p:cNvPr id="1026" name="Picture 2" descr="C:\Users\sawc\Desktop\SAWC Resources\Restoration\GIS\HUC Maps\HUCS SE AK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47054" y="762000"/>
            <a:ext cx="4612601" cy="5969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5145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029199"/>
          </a:xfrm>
        </p:spPr>
        <p:txBody>
          <a:bodyPr>
            <a:normAutofit fontScale="92500" lnSpcReduction="10000"/>
          </a:bodyPr>
          <a:lstStyle/>
          <a:p>
            <a:pPr>
              <a:buFont typeface="Wingdings" pitchFamily="2" charset="2"/>
              <a:buChar char="Ø"/>
            </a:pPr>
            <a:r>
              <a:rPr lang="en-US" sz="2600" dirty="0" smtClean="0"/>
              <a:t>Compiled </a:t>
            </a:r>
            <a:r>
              <a:rPr lang="en-US" sz="2600" dirty="0"/>
              <a:t>a list of potential mitigation </a:t>
            </a:r>
            <a:r>
              <a:rPr lang="en-US" sz="2600" dirty="0" smtClean="0"/>
              <a:t>projects</a:t>
            </a:r>
          </a:p>
          <a:p>
            <a:pPr>
              <a:buFont typeface="Wingdings" pitchFamily="2" charset="2"/>
              <a:buChar char="Ø"/>
            </a:pPr>
            <a:endParaRPr lang="en-US" sz="2600" dirty="0" smtClean="0"/>
          </a:p>
          <a:p>
            <a:pPr>
              <a:buFont typeface="Wingdings" pitchFamily="2" charset="2"/>
              <a:buChar char="Ø"/>
            </a:pPr>
            <a:r>
              <a:rPr lang="en-US" sz="2600" dirty="0" smtClean="0"/>
              <a:t>Developed </a:t>
            </a:r>
            <a:r>
              <a:rPr lang="en-US" sz="2600" dirty="0"/>
              <a:t>and </a:t>
            </a:r>
            <a:r>
              <a:rPr lang="en-US" sz="2600" dirty="0" smtClean="0"/>
              <a:t>field tested a </a:t>
            </a:r>
            <a:r>
              <a:rPr lang="en-US" sz="2600" dirty="0"/>
              <a:t>standardized assessment </a:t>
            </a:r>
            <a:r>
              <a:rPr lang="en-US" sz="2600" dirty="0" smtClean="0"/>
              <a:t>form and project vignettes</a:t>
            </a:r>
          </a:p>
          <a:p>
            <a:pPr>
              <a:buFont typeface="Wingdings" pitchFamily="2" charset="2"/>
              <a:buChar char="Ø"/>
            </a:pPr>
            <a:endParaRPr lang="en-US" sz="2600" dirty="0" smtClean="0"/>
          </a:p>
          <a:p>
            <a:pPr>
              <a:buFont typeface="Wingdings" pitchFamily="2" charset="2"/>
              <a:buChar char="Ø"/>
            </a:pPr>
            <a:r>
              <a:rPr lang="en-US" sz="2600" dirty="0" smtClean="0"/>
              <a:t>Generated a template of a </a:t>
            </a:r>
            <a:r>
              <a:rPr lang="en-US" sz="2600" dirty="0"/>
              <a:t>user-friendly map on Google </a:t>
            </a:r>
            <a:r>
              <a:rPr lang="en-US" sz="2600" dirty="0" smtClean="0"/>
              <a:t>Earth*</a:t>
            </a:r>
          </a:p>
          <a:p>
            <a:pPr>
              <a:buFont typeface="Wingdings" pitchFamily="2" charset="2"/>
              <a:buChar char="Ø"/>
            </a:pPr>
            <a:endParaRPr lang="en-US" sz="2600" dirty="0" smtClean="0"/>
          </a:p>
          <a:p>
            <a:pPr lvl="0">
              <a:buFont typeface="Wingdings" pitchFamily="2" charset="2"/>
              <a:buChar char="Ø"/>
            </a:pPr>
            <a:r>
              <a:rPr lang="en-US" sz="2600" dirty="0">
                <a:solidFill>
                  <a:prstClr val="white"/>
                </a:solidFill>
              </a:rPr>
              <a:t>Completed site assessments and project </a:t>
            </a:r>
            <a:r>
              <a:rPr lang="en-US" sz="2600" dirty="0" smtClean="0">
                <a:solidFill>
                  <a:prstClr val="white"/>
                </a:solidFill>
              </a:rPr>
              <a:t>reports in </a:t>
            </a:r>
            <a:r>
              <a:rPr lang="en-US" sz="2600" dirty="0">
                <a:solidFill>
                  <a:srgbClr val="FF0000"/>
                </a:solidFill>
              </a:rPr>
              <a:t>Skagway, Haines and </a:t>
            </a:r>
            <a:r>
              <a:rPr lang="en-US" sz="2600" dirty="0" smtClean="0">
                <a:solidFill>
                  <a:srgbClr val="FF0000"/>
                </a:solidFill>
              </a:rPr>
              <a:t>Juneau</a:t>
            </a:r>
          </a:p>
          <a:p>
            <a:pPr lvl="0">
              <a:buFont typeface="Wingdings" pitchFamily="2" charset="2"/>
              <a:buChar char="Ø"/>
            </a:pPr>
            <a:endParaRPr lang="en-US" sz="2600" dirty="0">
              <a:solidFill>
                <a:prstClr val="white"/>
              </a:solidFill>
            </a:endParaRPr>
          </a:p>
          <a:p>
            <a:pPr marL="342900" indent="-342900">
              <a:buFont typeface="Wingdings" pitchFamily="2" charset="2"/>
              <a:buChar char="Ø"/>
            </a:pPr>
            <a:r>
              <a:rPr lang="en-US" sz="2600" dirty="0" smtClean="0"/>
              <a:t>Utilized GIS layers to understand potential functions of sites</a:t>
            </a:r>
            <a:endParaRPr lang="en-US" sz="2600" dirty="0"/>
          </a:p>
          <a:p>
            <a:pPr marL="0" indent="0">
              <a:buNone/>
            </a:pPr>
            <a:endParaRPr lang="en-US" sz="2400" b="1" dirty="0" smtClean="0"/>
          </a:p>
        </p:txBody>
      </p:sp>
      <p:sp>
        <p:nvSpPr>
          <p:cNvPr id="2" name="Title 1"/>
          <p:cNvSpPr>
            <a:spLocks noGrp="1"/>
          </p:cNvSpPr>
          <p:nvPr>
            <p:ph type="title"/>
          </p:nvPr>
        </p:nvSpPr>
        <p:spPr>
          <a:xfrm>
            <a:off x="762000" y="-304800"/>
            <a:ext cx="7162800" cy="1219200"/>
          </a:xfrm>
        </p:spPr>
        <p:txBody>
          <a:bodyPr/>
          <a:lstStyle/>
          <a:p>
            <a:pPr algn="ctr"/>
            <a:r>
              <a:rPr lang="en-US" b="1" dirty="0" smtClean="0">
                <a:solidFill>
                  <a:srgbClr val="FF0000"/>
                </a:solidFill>
              </a:rPr>
              <a:t>Outcomes of Project:</a:t>
            </a:r>
            <a:endParaRPr lang="en-US" b="1" dirty="0">
              <a:solidFill>
                <a:srgbClr val="FF0000"/>
              </a:solidFill>
            </a:endParaRPr>
          </a:p>
        </p:txBody>
      </p:sp>
    </p:spTree>
    <p:extLst>
      <p:ext uri="{BB962C8B-B14F-4D97-AF65-F5344CB8AC3E}">
        <p14:creationId xmlns:p14="http://schemas.microsoft.com/office/powerpoint/2010/main" val="1314120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609600"/>
            <a:ext cx="7543800" cy="1600200"/>
          </a:xfrm>
        </p:spPr>
        <p:txBody>
          <a:bodyPr/>
          <a:lstStyle/>
          <a:p>
            <a:pPr algn="ctr"/>
            <a:r>
              <a:rPr lang="en-US" sz="4400" dirty="0" smtClean="0">
                <a:solidFill>
                  <a:srgbClr val="FF0000"/>
                </a:solidFill>
              </a:rPr>
              <a:t>Mitigation Site Assessment Form</a:t>
            </a:r>
            <a:r>
              <a:rPr lang="en-US" dirty="0" smtClean="0"/>
              <a:t/>
            </a:r>
            <a:br>
              <a:rPr lang="en-US" dirty="0" smtClean="0"/>
            </a:br>
            <a:endParaRPr lang="en-US" dirty="0"/>
          </a:p>
        </p:txBody>
      </p:sp>
      <p:pic>
        <p:nvPicPr>
          <p:cNvPr id="10" name="Content Placeholder 9" descr="Potential Restoration Site Identification and Inventory Form - Microsoft Word"/>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2400" y="1600200"/>
            <a:ext cx="8865585" cy="4769518"/>
          </a:xfrm>
        </p:spPr>
      </p:pic>
    </p:spTree>
    <p:extLst>
      <p:ext uri="{BB962C8B-B14F-4D97-AF65-F5344CB8AC3E}">
        <p14:creationId xmlns:p14="http://schemas.microsoft.com/office/powerpoint/2010/main" val="2926863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14400" y="1143000"/>
            <a:ext cx="7315200" cy="5257800"/>
          </a:xfrm>
        </p:spPr>
      </p:pic>
      <p:sp>
        <p:nvSpPr>
          <p:cNvPr id="2" name="Title 1"/>
          <p:cNvSpPr>
            <a:spLocks noGrp="1"/>
          </p:cNvSpPr>
          <p:nvPr>
            <p:ph type="title"/>
          </p:nvPr>
        </p:nvSpPr>
        <p:spPr>
          <a:xfrm>
            <a:off x="152400" y="228600"/>
            <a:ext cx="8534400" cy="838200"/>
          </a:xfrm>
        </p:spPr>
        <p:txBody>
          <a:bodyPr>
            <a:noAutofit/>
          </a:bodyPr>
          <a:lstStyle/>
          <a:p>
            <a:pPr algn="ctr"/>
            <a:r>
              <a:rPr lang="en-US" sz="4000" dirty="0" smtClean="0">
                <a:solidFill>
                  <a:srgbClr val="FF0000"/>
                </a:solidFill>
              </a:rPr>
              <a:t>Haines</a:t>
            </a:r>
            <a:r>
              <a:rPr lang="en-US" sz="3200" dirty="0" smtClean="0">
                <a:solidFill>
                  <a:srgbClr val="FF0000"/>
                </a:solidFill>
              </a:rPr>
              <a:t> </a:t>
            </a:r>
            <a:endParaRPr lang="en-US" sz="3200" dirty="0">
              <a:solidFill>
                <a:srgbClr val="FF0000"/>
              </a:solidFill>
            </a:endParaRPr>
          </a:p>
        </p:txBody>
      </p:sp>
    </p:spTree>
    <p:extLst>
      <p:ext uri="{BB962C8B-B14F-4D97-AF65-F5344CB8AC3E}">
        <p14:creationId xmlns:p14="http://schemas.microsoft.com/office/powerpoint/2010/main" val="2138655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57400" y="304800"/>
            <a:ext cx="4537363" cy="5871882"/>
          </a:xfrm>
        </p:spPr>
      </p:pic>
      <p:sp>
        <p:nvSpPr>
          <p:cNvPr id="8" name="TextBox 7"/>
          <p:cNvSpPr txBox="1"/>
          <p:nvPr/>
        </p:nvSpPr>
        <p:spPr>
          <a:xfrm>
            <a:off x="2590800" y="6400800"/>
            <a:ext cx="3886200" cy="400110"/>
          </a:xfrm>
          <a:prstGeom prst="rect">
            <a:avLst/>
          </a:prstGeom>
          <a:noFill/>
        </p:spPr>
        <p:txBody>
          <a:bodyPr wrap="square" rtlCol="0">
            <a:spAutoFit/>
          </a:bodyPr>
          <a:lstStyle/>
          <a:p>
            <a:r>
              <a:rPr lang="en-US" sz="2000" dirty="0" smtClean="0">
                <a:solidFill>
                  <a:schemeClr val="tx2">
                    <a:lumMod val="90000"/>
                  </a:schemeClr>
                </a:solidFill>
              </a:rPr>
              <a:t>10 sites have been identified</a:t>
            </a:r>
            <a:endParaRPr lang="en-US" sz="2000" dirty="0">
              <a:solidFill>
                <a:schemeClr val="tx2">
                  <a:lumMod val="90000"/>
                </a:schemeClr>
              </a:solidFill>
            </a:endParaRPr>
          </a:p>
        </p:txBody>
      </p:sp>
    </p:spTree>
    <p:extLst>
      <p:ext uri="{BB962C8B-B14F-4D97-AF65-F5344CB8AC3E}">
        <p14:creationId xmlns:p14="http://schemas.microsoft.com/office/powerpoint/2010/main" val="3406817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90771932"/>
              </p:ext>
            </p:extLst>
          </p:nvPr>
        </p:nvGraphicFramePr>
        <p:xfrm>
          <a:off x="304803" y="1193889"/>
          <a:ext cx="8534396" cy="5448906"/>
        </p:xfrm>
        <a:graphic>
          <a:graphicData uri="http://schemas.openxmlformats.org/drawingml/2006/table">
            <a:tbl>
              <a:tblPr firstRow="1" bandRow="1">
                <a:tableStyleId>{5C22544A-7EE6-4342-B048-85BDC9FD1C3A}</a:tableStyleId>
              </a:tblPr>
              <a:tblGrid>
                <a:gridCol w="1600197"/>
                <a:gridCol w="967672"/>
                <a:gridCol w="1057359"/>
                <a:gridCol w="3165581"/>
                <a:gridCol w="825913"/>
                <a:gridCol w="917674"/>
              </a:tblGrid>
              <a:tr h="428329">
                <a:tc>
                  <a:txBody>
                    <a:bodyPr/>
                    <a:lstStyle/>
                    <a:p>
                      <a:pPr algn="l" fontAlgn="b"/>
                      <a:r>
                        <a:rPr lang="en-US" sz="1400" b="1" i="0" u="none" strike="noStrike" dirty="0">
                          <a:solidFill>
                            <a:schemeClr val="tx1"/>
                          </a:solidFill>
                          <a:effectLst/>
                          <a:latin typeface="Aparajita"/>
                        </a:rPr>
                        <a:t>RESTORATION SITES</a:t>
                      </a:r>
                    </a:p>
                  </a:txBody>
                  <a:tcPr marL="7620" marR="7620" marT="7620" marB="0" anchor="b"/>
                </a:tc>
                <a:tc>
                  <a:txBody>
                    <a:bodyPr/>
                    <a:lstStyle/>
                    <a:p>
                      <a:pPr algn="ctr" fontAlgn="b"/>
                      <a:r>
                        <a:rPr lang="en-US" sz="1400" b="1" i="0" u="none" strike="noStrike" dirty="0" smtClean="0">
                          <a:solidFill>
                            <a:schemeClr val="tx1"/>
                          </a:solidFill>
                          <a:effectLst/>
                          <a:latin typeface="Aparajita"/>
                        </a:rPr>
                        <a:t>LATITUDE</a:t>
                      </a:r>
                      <a:endParaRPr lang="en-US" sz="1400" b="1" i="0" u="none" strike="noStrike" dirty="0">
                        <a:solidFill>
                          <a:schemeClr val="tx1"/>
                        </a:solidFill>
                        <a:effectLst/>
                        <a:latin typeface="Aparajita"/>
                      </a:endParaRPr>
                    </a:p>
                  </a:txBody>
                  <a:tcPr marL="7620" marR="7620" marT="7620" marB="0" anchor="b"/>
                </a:tc>
                <a:tc>
                  <a:txBody>
                    <a:bodyPr/>
                    <a:lstStyle/>
                    <a:p>
                      <a:pPr algn="ctr" fontAlgn="b"/>
                      <a:r>
                        <a:rPr lang="en-US" sz="1400" b="1" i="0" u="none" strike="noStrike" dirty="0" smtClean="0">
                          <a:solidFill>
                            <a:schemeClr val="tx1"/>
                          </a:solidFill>
                          <a:effectLst/>
                          <a:latin typeface="Aparajita"/>
                        </a:rPr>
                        <a:t>LONGITUDE</a:t>
                      </a:r>
                      <a:endParaRPr lang="en-US" sz="1400" b="1" i="0" u="none" strike="noStrike" dirty="0">
                        <a:solidFill>
                          <a:schemeClr val="tx1"/>
                        </a:solidFill>
                        <a:effectLst/>
                        <a:latin typeface="Aparajita"/>
                      </a:endParaRPr>
                    </a:p>
                  </a:txBody>
                  <a:tcPr marL="7620" marR="7620" marT="7620" marB="0" anchor="b"/>
                </a:tc>
                <a:tc>
                  <a:txBody>
                    <a:bodyPr/>
                    <a:lstStyle/>
                    <a:p>
                      <a:pPr algn="ctr" fontAlgn="b"/>
                      <a:r>
                        <a:rPr lang="en-US" sz="1400" b="1" i="0" u="none" strike="noStrike" dirty="0">
                          <a:solidFill>
                            <a:schemeClr val="tx1"/>
                          </a:solidFill>
                          <a:effectLst/>
                          <a:latin typeface="Aparajita"/>
                        </a:rPr>
                        <a:t>WETLAND TYPE</a:t>
                      </a:r>
                    </a:p>
                  </a:txBody>
                  <a:tcPr marL="7620" marR="7620" marT="7620" marB="0" anchor="b"/>
                </a:tc>
                <a:tc>
                  <a:txBody>
                    <a:bodyPr/>
                    <a:lstStyle/>
                    <a:p>
                      <a:pPr algn="ctr" fontAlgn="b"/>
                      <a:r>
                        <a:rPr lang="en-US" sz="1400" b="1" i="0" u="none" strike="noStrike" dirty="0">
                          <a:solidFill>
                            <a:schemeClr val="tx1"/>
                          </a:solidFill>
                          <a:effectLst/>
                          <a:latin typeface="Aparajita"/>
                        </a:rPr>
                        <a:t>SIZE </a:t>
                      </a:r>
                      <a:r>
                        <a:rPr lang="en-US" sz="1400" b="1" i="0" u="none" strike="noStrike" dirty="0" smtClean="0">
                          <a:solidFill>
                            <a:schemeClr val="tx1"/>
                          </a:solidFill>
                          <a:effectLst/>
                          <a:latin typeface="Aparajita"/>
                        </a:rPr>
                        <a:t>(acres)</a:t>
                      </a:r>
                      <a:endParaRPr lang="en-US" sz="1400" b="1" i="0" u="none" strike="noStrike" dirty="0">
                        <a:solidFill>
                          <a:schemeClr val="tx1"/>
                        </a:solidFill>
                        <a:effectLst/>
                        <a:latin typeface="Aparajita"/>
                      </a:endParaRPr>
                    </a:p>
                  </a:txBody>
                  <a:tcPr marL="7620" marR="7620" marT="7620" marB="0" anchor="b"/>
                </a:tc>
                <a:tc>
                  <a:txBody>
                    <a:bodyPr/>
                    <a:lstStyle/>
                    <a:p>
                      <a:pPr algn="ctr" fontAlgn="b"/>
                      <a:r>
                        <a:rPr lang="en-US" sz="1400" b="1" i="0" u="none" strike="noStrike" dirty="0">
                          <a:solidFill>
                            <a:schemeClr val="tx1"/>
                          </a:solidFill>
                          <a:effectLst/>
                          <a:latin typeface="Aparajita"/>
                        </a:rPr>
                        <a:t>HUC</a:t>
                      </a:r>
                    </a:p>
                  </a:txBody>
                  <a:tcPr marL="7620" marR="7620" marT="7620" marB="0" anchor="b"/>
                </a:tc>
              </a:tr>
              <a:tr h="454112">
                <a:tc>
                  <a:txBody>
                    <a:bodyPr/>
                    <a:lstStyle/>
                    <a:p>
                      <a:pPr algn="l" fontAlgn="b"/>
                      <a:r>
                        <a:rPr lang="en-US" sz="1100" b="1" i="0" u="none" strike="noStrike" baseline="0" dirty="0">
                          <a:solidFill>
                            <a:srgbClr val="FF0000"/>
                          </a:solidFill>
                          <a:effectLst/>
                          <a:latin typeface="Aparajita"/>
                        </a:rPr>
                        <a:t>PORCIPINE BRIDGE POND</a:t>
                      </a:r>
                    </a:p>
                  </a:txBody>
                  <a:tcPr marL="7620" marR="7620" marT="7620" marB="0" anchor="b"/>
                </a:tc>
                <a:tc>
                  <a:txBody>
                    <a:bodyPr/>
                    <a:lstStyle/>
                    <a:p>
                      <a:pPr algn="r" fontAlgn="b"/>
                      <a:r>
                        <a:rPr lang="en-US" sz="1100" b="0" i="0" u="none" strike="noStrike">
                          <a:solidFill>
                            <a:srgbClr val="000000"/>
                          </a:solidFill>
                          <a:effectLst/>
                          <a:latin typeface="Aparajita"/>
                        </a:rPr>
                        <a:t>59.411361</a:t>
                      </a:r>
                    </a:p>
                  </a:txBody>
                  <a:tcPr marL="7620" marR="7620" marT="7620" marB="0" anchor="b"/>
                </a:tc>
                <a:tc>
                  <a:txBody>
                    <a:bodyPr/>
                    <a:lstStyle/>
                    <a:p>
                      <a:pPr algn="r" fontAlgn="b"/>
                      <a:r>
                        <a:rPr lang="en-US" sz="1100" b="0" i="0" u="none" strike="noStrike">
                          <a:solidFill>
                            <a:srgbClr val="000000"/>
                          </a:solidFill>
                          <a:effectLst/>
                          <a:latin typeface="Aparajita"/>
                        </a:rPr>
                        <a:t>-136.002845</a:t>
                      </a:r>
                    </a:p>
                  </a:txBody>
                  <a:tcPr marL="7620" marR="7620" marT="7620" marB="0" anchor="b"/>
                </a:tc>
                <a:tc>
                  <a:txBody>
                    <a:bodyPr/>
                    <a:lstStyle/>
                    <a:p>
                      <a:pPr algn="l" fontAlgn="b"/>
                      <a:r>
                        <a:rPr lang="en-US" sz="1100" b="0" i="0" u="none" strike="noStrike">
                          <a:solidFill>
                            <a:srgbClr val="000000"/>
                          </a:solidFill>
                          <a:effectLst/>
                          <a:latin typeface="Aparajita"/>
                        </a:rPr>
                        <a:t>R3USC, Riverine Upper Perennial Unconsolidated Shore Seasonally Flooded </a:t>
                      </a:r>
                    </a:p>
                  </a:txBody>
                  <a:tcPr marL="7620" marR="7620" marT="7620" marB="0" anchor="b"/>
                </a:tc>
                <a:tc>
                  <a:txBody>
                    <a:bodyPr/>
                    <a:lstStyle/>
                    <a:p>
                      <a:pPr algn="r" fontAlgn="b"/>
                      <a:r>
                        <a:rPr lang="en-US" sz="1100" b="0" i="0" u="none" strike="noStrike">
                          <a:solidFill>
                            <a:srgbClr val="000000"/>
                          </a:solidFill>
                          <a:effectLst/>
                          <a:latin typeface="Aparajita"/>
                        </a:rPr>
                        <a:t>8</a:t>
                      </a:r>
                    </a:p>
                  </a:txBody>
                  <a:tcPr marL="7620" marR="7620" marT="7620" marB="0" anchor="b"/>
                </a:tc>
                <a:tc>
                  <a:txBody>
                    <a:bodyPr/>
                    <a:lstStyle/>
                    <a:p>
                      <a:pPr algn="r" fontAlgn="b"/>
                      <a:r>
                        <a:rPr lang="en-US" sz="1100" b="0" i="0" u="none" strike="noStrike">
                          <a:solidFill>
                            <a:srgbClr val="000000"/>
                          </a:solidFill>
                          <a:effectLst/>
                          <a:latin typeface="Aparajita"/>
                        </a:rPr>
                        <a:t>1901030310</a:t>
                      </a:r>
                    </a:p>
                  </a:txBody>
                  <a:tcPr marL="7620" marR="7620" marT="7620" marB="0" anchor="b"/>
                </a:tc>
              </a:tr>
              <a:tr h="603223">
                <a:tc>
                  <a:txBody>
                    <a:bodyPr/>
                    <a:lstStyle/>
                    <a:p>
                      <a:pPr algn="l" fontAlgn="b"/>
                      <a:r>
                        <a:rPr lang="en-US" sz="1100" b="1" i="0" u="none" strike="noStrike" baseline="0" dirty="0">
                          <a:solidFill>
                            <a:srgbClr val="FF0000"/>
                          </a:solidFill>
                          <a:effectLst/>
                          <a:latin typeface="Aparajita"/>
                        </a:rPr>
                        <a:t>7 ECHOES SITE</a:t>
                      </a:r>
                    </a:p>
                  </a:txBody>
                  <a:tcPr marL="7620" marR="7620" marT="7620" marB="0" anchor="b"/>
                </a:tc>
                <a:tc>
                  <a:txBody>
                    <a:bodyPr/>
                    <a:lstStyle/>
                    <a:p>
                      <a:pPr algn="r" fontAlgn="b"/>
                      <a:r>
                        <a:rPr lang="en-US" sz="1100" b="0" i="0" u="none" strike="noStrike">
                          <a:solidFill>
                            <a:srgbClr val="000000"/>
                          </a:solidFill>
                          <a:effectLst/>
                          <a:latin typeface="Aparajita"/>
                        </a:rPr>
                        <a:t>59.157693</a:t>
                      </a:r>
                    </a:p>
                  </a:txBody>
                  <a:tcPr marL="7620" marR="7620" marT="7620" marB="0" anchor="b"/>
                </a:tc>
                <a:tc>
                  <a:txBody>
                    <a:bodyPr/>
                    <a:lstStyle/>
                    <a:p>
                      <a:pPr algn="r" fontAlgn="b"/>
                      <a:r>
                        <a:rPr lang="en-US" sz="1100" b="0" i="0" u="none" strike="noStrike" dirty="0">
                          <a:solidFill>
                            <a:srgbClr val="000000"/>
                          </a:solidFill>
                          <a:effectLst/>
                          <a:latin typeface="Aparajita"/>
                        </a:rPr>
                        <a:t>-135.36176</a:t>
                      </a:r>
                    </a:p>
                  </a:txBody>
                  <a:tcPr marL="7620" marR="7620" marT="7620" marB="0" anchor="b"/>
                </a:tc>
                <a:tc>
                  <a:txBody>
                    <a:bodyPr/>
                    <a:lstStyle/>
                    <a:p>
                      <a:pPr algn="l" fontAlgn="b"/>
                      <a:r>
                        <a:rPr lang="en-US" sz="1100" b="0" i="0" u="none" strike="noStrike">
                          <a:solidFill>
                            <a:srgbClr val="000000"/>
                          </a:solidFill>
                          <a:effectLst/>
                          <a:latin typeface="Aparajita"/>
                        </a:rPr>
                        <a:t>E2EM1P, Estuarine Intertidal Emergent Persistent Seasonally Flooded</a:t>
                      </a:r>
                    </a:p>
                  </a:txBody>
                  <a:tcPr marL="7620" marR="7620" marT="7620" marB="0" anchor="b"/>
                </a:tc>
                <a:tc>
                  <a:txBody>
                    <a:bodyPr/>
                    <a:lstStyle/>
                    <a:p>
                      <a:pPr algn="l" fontAlgn="b"/>
                      <a:r>
                        <a:rPr lang="en-US" sz="1100" b="0" i="0" u="none" strike="noStrike">
                          <a:solidFill>
                            <a:srgbClr val="000000"/>
                          </a:solidFill>
                          <a:effectLst/>
                          <a:latin typeface="Aparajita"/>
                        </a:rPr>
                        <a:t> </a:t>
                      </a:r>
                    </a:p>
                  </a:txBody>
                  <a:tcPr marL="7620" marR="7620" marT="7620" marB="0" anchor="b"/>
                </a:tc>
                <a:tc>
                  <a:txBody>
                    <a:bodyPr/>
                    <a:lstStyle/>
                    <a:p>
                      <a:pPr algn="r" fontAlgn="b"/>
                      <a:r>
                        <a:rPr lang="en-US" sz="1100" b="0" i="0" u="none" strike="noStrike" dirty="0">
                          <a:solidFill>
                            <a:srgbClr val="000000"/>
                          </a:solidFill>
                          <a:effectLst/>
                          <a:latin typeface="Aparajita"/>
                        </a:rPr>
                        <a:t>1901031308</a:t>
                      </a:r>
                    </a:p>
                  </a:txBody>
                  <a:tcPr marL="7620" marR="7620" marT="7620" marB="0" anchor="b"/>
                </a:tc>
              </a:tr>
              <a:tr h="454112">
                <a:tc>
                  <a:txBody>
                    <a:bodyPr/>
                    <a:lstStyle/>
                    <a:p>
                      <a:pPr algn="l" fontAlgn="b"/>
                      <a:r>
                        <a:rPr lang="en-US" sz="1100" b="1" i="0" u="none" strike="noStrike" baseline="0" dirty="0">
                          <a:solidFill>
                            <a:srgbClr val="FF0000"/>
                          </a:solidFill>
                          <a:effectLst/>
                          <a:latin typeface="Aparajita"/>
                        </a:rPr>
                        <a:t>SHEEP CANYON LAKE SLOUGH</a:t>
                      </a:r>
                    </a:p>
                  </a:txBody>
                  <a:tcPr marL="7620" marR="7620" marT="7620" marB="0" anchor="b"/>
                </a:tc>
                <a:tc>
                  <a:txBody>
                    <a:bodyPr/>
                    <a:lstStyle/>
                    <a:p>
                      <a:pPr algn="r" fontAlgn="b"/>
                      <a:r>
                        <a:rPr lang="en-US" sz="1100" b="0" i="0" u="none" strike="noStrike">
                          <a:solidFill>
                            <a:srgbClr val="000000"/>
                          </a:solidFill>
                          <a:effectLst/>
                          <a:latin typeface="Aparajita"/>
                        </a:rPr>
                        <a:t>59.466352</a:t>
                      </a:r>
                    </a:p>
                  </a:txBody>
                  <a:tcPr marL="7620" marR="7620" marT="7620" marB="0" anchor="b"/>
                </a:tc>
                <a:tc>
                  <a:txBody>
                    <a:bodyPr/>
                    <a:lstStyle/>
                    <a:p>
                      <a:pPr algn="r" fontAlgn="b"/>
                      <a:r>
                        <a:rPr lang="en-US" sz="1100" b="0" i="0" u="none" strike="noStrike">
                          <a:solidFill>
                            <a:srgbClr val="000000"/>
                          </a:solidFill>
                          <a:effectLst/>
                          <a:latin typeface="Aparajita"/>
                        </a:rPr>
                        <a:t>-135.987244</a:t>
                      </a:r>
                    </a:p>
                  </a:txBody>
                  <a:tcPr marL="7620" marR="7620" marT="7620" marB="0" anchor="b"/>
                </a:tc>
                <a:tc>
                  <a:txBody>
                    <a:bodyPr/>
                    <a:lstStyle/>
                    <a:p>
                      <a:pPr algn="l" fontAlgn="b"/>
                      <a:r>
                        <a:rPr lang="en-US" sz="1100" b="0" i="0" u="none" strike="noStrike">
                          <a:solidFill>
                            <a:srgbClr val="000000"/>
                          </a:solidFill>
                          <a:effectLst/>
                          <a:latin typeface="Aparajita"/>
                        </a:rPr>
                        <a:t>PEM1F, Palustrine Emergent Persistent Temporarily Flooded</a:t>
                      </a:r>
                    </a:p>
                  </a:txBody>
                  <a:tcPr marL="7620" marR="7620" marT="7620" marB="0" anchor="b"/>
                </a:tc>
                <a:tc>
                  <a:txBody>
                    <a:bodyPr/>
                    <a:lstStyle/>
                    <a:p>
                      <a:pPr algn="r" fontAlgn="b"/>
                      <a:r>
                        <a:rPr lang="en-US" sz="1100" b="0" i="0" u="none" strike="noStrike">
                          <a:solidFill>
                            <a:srgbClr val="000000"/>
                          </a:solidFill>
                          <a:effectLst/>
                          <a:latin typeface="Aparajita"/>
                        </a:rPr>
                        <a:t>1.1</a:t>
                      </a:r>
                    </a:p>
                  </a:txBody>
                  <a:tcPr marL="7620" marR="7620" marT="7620" marB="0" anchor="b"/>
                </a:tc>
                <a:tc>
                  <a:txBody>
                    <a:bodyPr/>
                    <a:lstStyle/>
                    <a:p>
                      <a:pPr algn="r" fontAlgn="b"/>
                      <a:r>
                        <a:rPr lang="en-US" sz="1100" b="0" i="0" u="none" strike="noStrike">
                          <a:solidFill>
                            <a:srgbClr val="000000"/>
                          </a:solidFill>
                          <a:effectLst/>
                          <a:latin typeface="Aparajita"/>
                        </a:rPr>
                        <a:t>19010303</a:t>
                      </a:r>
                    </a:p>
                  </a:txBody>
                  <a:tcPr marL="7620" marR="7620" marT="7620" marB="0" anchor="b"/>
                </a:tc>
              </a:tr>
              <a:tr h="454112">
                <a:tc>
                  <a:txBody>
                    <a:bodyPr/>
                    <a:lstStyle/>
                    <a:p>
                      <a:pPr algn="l" fontAlgn="b"/>
                      <a:r>
                        <a:rPr lang="en-US" sz="1100" b="1" i="0" u="none" strike="noStrike" baseline="0" dirty="0">
                          <a:solidFill>
                            <a:srgbClr val="FF0000"/>
                          </a:solidFill>
                          <a:effectLst/>
                          <a:latin typeface="Aparajita"/>
                        </a:rPr>
                        <a:t>3-MILE FILL</a:t>
                      </a:r>
                    </a:p>
                  </a:txBody>
                  <a:tcPr marL="7620" marR="7620" marT="7620" marB="0" anchor="b"/>
                </a:tc>
                <a:tc>
                  <a:txBody>
                    <a:bodyPr/>
                    <a:lstStyle/>
                    <a:p>
                      <a:pPr algn="r" fontAlgn="b"/>
                      <a:r>
                        <a:rPr lang="en-US" sz="1100" b="0" i="0" u="none" strike="noStrike" dirty="0">
                          <a:solidFill>
                            <a:srgbClr val="000000"/>
                          </a:solidFill>
                          <a:effectLst/>
                          <a:latin typeface="Aparajita"/>
                        </a:rPr>
                        <a:t>59.242371</a:t>
                      </a:r>
                    </a:p>
                  </a:txBody>
                  <a:tcPr marL="7620" marR="7620" marT="7620" marB="0" anchor="b"/>
                </a:tc>
                <a:tc>
                  <a:txBody>
                    <a:bodyPr/>
                    <a:lstStyle/>
                    <a:p>
                      <a:pPr algn="r" fontAlgn="b"/>
                      <a:r>
                        <a:rPr lang="en-US" sz="1100" b="0" i="0" u="none" strike="noStrike">
                          <a:solidFill>
                            <a:srgbClr val="000000"/>
                          </a:solidFill>
                          <a:effectLst/>
                          <a:latin typeface="Aparajita"/>
                        </a:rPr>
                        <a:t>-135.494195</a:t>
                      </a:r>
                    </a:p>
                  </a:txBody>
                  <a:tcPr marL="7620" marR="7620" marT="7620" marB="0" anchor="b"/>
                </a:tc>
                <a:tc>
                  <a:txBody>
                    <a:bodyPr/>
                    <a:lstStyle/>
                    <a:p>
                      <a:pPr algn="l" fontAlgn="b"/>
                      <a:r>
                        <a:rPr lang="en-US" sz="1100" b="0" i="0" u="none" strike="noStrike">
                          <a:solidFill>
                            <a:srgbClr val="000000"/>
                          </a:solidFill>
                          <a:effectLst/>
                          <a:latin typeface="Aparajita"/>
                        </a:rPr>
                        <a:t>PEM1R,  Palustrine Emergent Persistent Seasonally Flooded-Tidal</a:t>
                      </a:r>
                    </a:p>
                  </a:txBody>
                  <a:tcPr marL="7620" marR="7620" marT="7620" marB="0" anchor="b"/>
                </a:tc>
                <a:tc>
                  <a:txBody>
                    <a:bodyPr/>
                    <a:lstStyle/>
                    <a:p>
                      <a:pPr algn="r" fontAlgn="b"/>
                      <a:r>
                        <a:rPr lang="en-US" sz="1100" b="0" i="0" u="none" strike="noStrike">
                          <a:solidFill>
                            <a:srgbClr val="000000"/>
                          </a:solidFill>
                          <a:effectLst/>
                          <a:latin typeface="Aparajita"/>
                        </a:rPr>
                        <a:t>1.8</a:t>
                      </a:r>
                    </a:p>
                  </a:txBody>
                  <a:tcPr marL="7620" marR="7620" marT="7620" marB="0" anchor="b"/>
                </a:tc>
                <a:tc>
                  <a:txBody>
                    <a:bodyPr/>
                    <a:lstStyle/>
                    <a:p>
                      <a:pPr algn="r" fontAlgn="b"/>
                      <a:r>
                        <a:rPr lang="en-US" sz="1100" b="0" i="0" u="none" strike="noStrike">
                          <a:solidFill>
                            <a:srgbClr val="000000"/>
                          </a:solidFill>
                          <a:effectLst/>
                          <a:latin typeface="Aparajita"/>
                        </a:rPr>
                        <a:t>1901030313</a:t>
                      </a:r>
                    </a:p>
                  </a:txBody>
                  <a:tcPr marL="7620" marR="7620" marT="7620" marB="0" anchor="b"/>
                </a:tc>
              </a:tr>
              <a:tr h="603223">
                <a:tc>
                  <a:txBody>
                    <a:bodyPr/>
                    <a:lstStyle/>
                    <a:p>
                      <a:pPr algn="l" fontAlgn="b"/>
                      <a:r>
                        <a:rPr lang="en-US" sz="1100" b="1" i="0" u="none" strike="noStrike" baseline="0" dirty="0">
                          <a:solidFill>
                            <a:srgbClr val="FF0000"/>
                          </a:solidFill>
                          <a:effectLst/>
                          <a:latin typeface="Aparajita"/>
                        </a:rPr>
                        <a:t>7-MILE SADDLE TRAIL</a:t>
                      </a:r>
                    </a:p>
                  </a:txBody>
                  <a:tcPr marL="7620" marR="7620" marT="7620" marB="0" anchor="b"/>
                </a:tc>
                <a:tc>
                  <a:txBody>
                    <a:bodyPr/>
                    <a:lstStyle/>
                    <a:p>
                      <a:pPr algn="r" fontAlgn="b"/>
                      <a:r>
                        <a:rPr lang="en-US" sz="1100" b="0" i="0" u="none" strike="noStrike" dirty="0">
                          <a:solidFill>
                            <a:srgbClr val="000000"/>
                          </a:solidFill>
                          <a:effectLst/>
                          <a:latin typeface="Aparajita"/>
                        </a:rPr>
                        <a:t>59.266208</a:t>
                      </a:r>
                    </a:p>
                  </a:txBody>
                  <a:tcPr marL="7620" marR="7620" marT="7620" marB="0" anchor="b"/>
                </a:tc>
                <a:tc>
                  <a:txBody>
                    <a:bodyPr/>
                    <a:lstStyle/>
                    <a:p>
                      <a:pPr algn="r" fontAlgn="b"/>
                      <a:r>
                        <a:rPr lang="en-US" sz="1100" b="0" i="0" u="none" strike="noStrike">
                          <a:solidFill>
                            <a:srgbClr val="000000"/>
                          </a:solidFill>
                          <a:effectLst/>
                          <a:latin typeface="Aparajita"/>
                        </a:rPr>
                        <a:t>-135.601389</a:t>
                      </a:r>
                    </a:p>
                  </a:txBody>
                  <a:tcPr marL="7620" marR="7620" marT="7620" marB="0" anchor="b"/>
                </a:tc>
                <a:tc>
                  <a:txBody>
                    <a:bodyPr/>
                    <a:lstStyle/>
                    <a:p>
                      <a:pPr algn="l" fontAlgn="b"/>
                      <a:r>
                        <a:rPr lang="en-US" sz="1100" b="0" i="0" u="none" strike="noStrike">
                          <a:solidFill>
                            <a:srgbClr val="000000"/>
                          </a:solidFill>
                          <a:effectLst/>
                          <a:latin typeface="Aparajita"/>
                        </a:rPr>
                        <a:t>PSS1C, Riparian Shrub Forest Broad-leaved deciduous seasonally flooded</a:t>
                      </a:r>
                    </a:p>
                  </a:txBody>
                  <a:tcPr marL="7620" marR="7620" marT="7620" marB="0" anchor="b"/>
                </a:tc>
                <a:tc>
                  <a:txBody>
                    <a:bodyPr/>
                    <a:lstStyle/>
                    <a:p>
                      <a:pPr algn="r" fontAlgn="b"/>
                      <a:r>
                        <a:rPr lang="en-US" sz="1100" b="0" i="0" u="none" strike="noStrike">
                          <a:solidFill>
                            <a:srgbClr val="000000"/>
                          </a:solidFill>
                          <a:effectLst/>
                          <a:latin typeface="Aparajita"/>
                        </a:rPr>
                        <a:t>0.07</a:t>
                      </a:r>
                    </a:p>
                  </a:txBody>
                  <a:tcPr marL="7620" marR="7620" marT="7620" marB="0" anchor="b"/>
                </a:tc>
                <a:tc>
                  <a:txBody>
                    <a:bodyPr/>
                    <a:lstStyle/>
                    <a:p>
                      <a:pPr algn="r" fontAlgn="b"/>
                      <a:r>
                        <a:rPr lang="en-US" sz="1100" b="0" i="0" u="none" strike="noStrike">
                          <a:solidFill>
                            <a:srgbClr val="000000"/>
                          </a:solidFill>
                          <a:effectLst/>
                          <a:latin typeface="Aparajita"/>
                        </a:rPr>
                        <a:t>1901030313</a:t>
                      </a:r>
                    </a:p>
                  </a:txBody>
                  <a:tcPr marL="7620" marR="7620" marT="7620" marB="0" anchor="b"/>
                </a:tc>
              </a:tr>
              <a:tr h="603223">
                <a:tc>
                  <a:txBody>
                    <a:bodyPr/>
                    <a:lstStyle/>
                    <a:p>
                      <a:pPr algn="l" fontAlgn="b"/>
                      <a:r>
                        <a:rPr lang="en-US" sz="1100" b="1" i="0" u="none" strike="noStrike" baseline="0" dirty="0">
                          <a:solidFill>
                            <a:srgbClr val="FF0000"/>
                          </a:solidFill>
                          <a:effectLst/>
                          <a:latin typeface="Aparajita"/>
                        </a:rPr>
                        <a:t>5-MILE DRIVEWAY</a:t>
                      </a:r>
                    </a:p>
                  </a:txBody>
                  <a:tcPr marL="7620" marR="7620" marT="7620" marB="0" anchor="b"/>
                </a:tc>
                <a:tc>
                  <a:txBody>
                    <a:bodyPr/>
                    <a:lstStyle/>
                    <a:p>
                      <a:pPr algn="r" fontAlgn="b"/>
                      <a:r>
                        <a:rPr lang="en-US" sz="1100" b="0" i="0" u="none" strike="noStrike">
                          <a:solidFill>
                            <a:srgbClr val="000000"/>
                          </a:solidFill>
                          <a:effectLst/>
                          <a:latin typeface="Aparajita"/>
                        </a:rPr>
                        <a:t>59.259444</a:t>
                      </a:r>
                    </a:p>
                  </a:txBody>
                  <a:tcPr marL="7620" marR="7620" marT="7620" marB="0" anchor="b"/>
                </a:tc>
                <a:tc>
                  <a:txBody>
                    <a:bodyPr/>
                    <a:lstStyle/>
                    <a:p>
                      <a:pPr algn="r" fontAlgn="b"/>
                      <a:r>
                        <a:rPr lang="en-US" sz="1100" b="0" i="0" u="none" strike="noStrike" dirty="0">
                          <a:solidFill>
                            <a:srgbClr val="000000"/>
                          </a:solidFill>
                          <a:effectLst/>
                          <a:latin typeface="Aparajita"/>
                        </a:rPr>
                        <a:t>-135.560833</a:t>
                      </a:r>
                    </a:p>
                  </a:txBody>
                  <a:tcPr marL="7620" marR="7620" marT="7620" marB="0" anchor="b"/>
                </a:tc>
                <a:tc>
                  <a:txBody>
                    <a:bodyPr/>
                    <a:lstStyle/>
                    <a:p>
                      <a:pPr algn="l" fontAlgn="b"/>
                      <a:r>
                        <a:rPr lang="en-US" sz="1100" b="0" i="0" u="none" strike="noStrike">
                          <a:solidFill>
                            <a:srgbClr val="000000"/>
                          </a:solidFill>
                          <a:effectLst/>
                          <a:latin typeface="Aparajita"/>
                        </a:rPr>
                        <a:t>PSS1C, Riparian Shrub Forest Broad-leaved deciduous seasonally flooded</a:t>
                      </a:r>
                    </a:p>
                  </a:txBody>
                  <a:tcPr marL="7620" marR="7620" marT="7620" marB="0" anchor="b"/>
                </a:tc>
                <a:tc>
                  <a:txBody>
                    <a:bodyPr/>
                    <a:lstStyle/>
                    <a:p>
                      <a:pPr algn="r" fontAlgn="b"/>
                      <a:r>
                        <a:rPr lang="en-US" sz="1100" b="0" i="0" u="none" strike="noStrike">
                          <a:solidFill>
                            <a:srgbClr val="000000"/>
                          </a:solidFill>
                          <a:effectLst/>
                          <a:latin typeface="Aparajita"/>
                        </a:rPr>
                        <a:t>0.0046</a:t>
                      </a:r>
                    </a:p>
                  </a:txBody>
                  <a:tcPr marL="7620" marR="7620" marT="7620" marB="0" anchor="b"/>
                </a:tc>
                <a:tc>
                  <a:txBody>
                    <a:bodyPr/>
                    <a:lstStyle/>
                    <a:p>
                      <a:pPr algn="r" fontAlgn="b"/>
                      <a:r>
                        <a:rPr lang="en-US" sz="1100" b="0" i="0" u="none" strike="noStrike" dirty="0">
                          <a:solidFill>
                            <a:srgbClr val="000000"/>
                          </a:solidFill>
                          <a:effectLst/>
                          <a:latin typeface="Aparajita"/>
                        </a:rPr>
                        <a:t>1901030313</a:t>
                      </a:r>
                    </a:p>
                  </a:txBody>
                  <a:tcPr marL="7620" marR="7620" marT="7620" marB="0" anchor="b"/>
                </a:tc>
              </a:tr>
              <a:tr h="454112">
                <a:tc>
                  <a:txBody>
                    <a:bodyPr/>
                    <a:lstStyle/>
                    <a:p>
                      <a:pPr algn="l" fontAlgn="b"/>
                      <a:r>
                        <a:rPr lang="en-US" sz="1100" b="1" i="0" u="none" strike="noStrike" baseline="0" dirty="0">
                          <a:solidFill>
                            <a:srgbClr val="FF0000"/>
                          </a:solidFill>
                          <a:effectLst/>
                          <a:latin typeface="Aparajita"/>
                        </a:rPr>
                        <a:t>10-MILE FLORESKI PROPERTY</a:t>
                      </a:r>
                    </a:p>
                  </a:txBody>
                  <a:tcPr marL="7620" marR="7620" marT="7620" marB="0" anchor="b"/>
                </a:tc>
                <a:tc>
                  <a:txBody>
                    <a:bodyPr/>
                    <a:lstStyle/>
                    <a:p>
                      <a:pPr algn="r" fontAlgn="b"/>
                      <a:r>
                        <a:rPr lang="en-US" sz="1100" b="0" i="0" u="none" strike="noStrike">
                          <a:solidFill>
                            <a:srgbClr val="000000"/>
                          </a:solidFill>
                          <a:effectLst/>
                          <a:latin typeface="Aparajita"/>
                        </a:rPr>
                        <a:t>59.2836</a:t>
                      </a:r>
                    </a:p>
                  </a:txBody>
                  <a:tcPr marL="7620" marR="7620" marT="7620" marB="0" anchor="b"/>
                </a:tc>
                <a:tc>
                  <a:txBody>
                    <a:bodyPr/>
                    <a:lstStyle/>
                    <a:p>
                      <a:pPr algn="r" fontAlgn="b"/>
                      <a:r>
                        <a:rPr lang="en-US" sz="1100" b="0" i="0" u="none" strike="noStrike">
                          <a:solidFill>
                            <a:srgbClr val="000000"/>
                          </a:solidFill>
                          <a:effectLst/>
                          <a:latin typeface="Aparajita"/>
                        </a:rPr>
                        <a:t>-135.680153</a:t>
                      </a:r>
                    </a:p>
                  </a:txBody>
                  <a:tcPr marL="7620" marR="7620" marT="7620" marB="0" anchor="b"/>
                </a:tc>
                <a:tc>
                  <a:txBody>
                    <a:bodyPr/>
                    <a:lstStyle/>
                    <a:p>
                      <a:pPr algn="l" fontAlgn="b"/>
                      <a:r>
                        <a:rPr lang="en-US" sz="1100" b="0" i="0" u="none" strike="noStrike">
                          <a:solidFill>
                            <a:srgbClr val="000000"/>
                          </a:solidFill>
                          <a:effectLst/>
                          <a:latin typeface="Aparajita"/>
                        </a:rPr>
                        <a:t>PEM1B, Palustrine Emergent Persistent Saturated</a:t>
                      </a:r>
                    </a:p>
                  </a:txBody>
                  <a:tcPr marL="7620" marR="7620" marT="7620" marB="0" anchor="b"/>
                </a:tc>
                <a:tc>
                  <a:txBody>
                    <a:bodyPr/>
                    <a:lstStyle/>
                    <a:p>
                      <a:pPr algn="r" fontAlgn="b"/>
                      <a:r>
                        <a:rPr lang="en-US" sz="1100" b="0" i="0" u="none" strike="noStrike">
                          <a:solidFill>
                            <a:srgbClr val="000000"/>
                          </a:solidFill>
                          <a:effectLst/>
                          <a:latin typeface="Aparajita"/>
                        </a:rPr>
                        <a:t>2.01</a:t>
                      </a:r>
                    </a:p>
                  </a:txBody>
                  <a:tcPr marL="7620" marR="7620" marT="7620" marB="0" anchor="b"/>
                </a:tc>
                <a:tc>
                  <a:txBody>
                    <a:bodyPr/>
                    <a:lstStyle/>
                    <a:p>
                      <a:pPr algn="r" fontAlgn="b"/>
                      <a:r>
                        <a:rPr lang="en-US" sz="1100" b="0" i="0" u="none" strike="noStrike">
                          <a:solidFill>
                            <a:srgbClr val="000000"/>
                          </a:solidFill>
                          <a:effectLst/>
                          <a:latin typeface="Aparajita"/>
                        </a:rPr>
                        <a:t>1901030313</a:t>
                      </a:r>
                    </a:p>
                  </a:txBody>
                  <a:tcPr marL="7620" marR="7620" marT="7620" marB="0" anchor="b"/>
                </a:tc>
              </a:tr>
              <a:tr h="172834">
                <a:tc>
                  <a:txBody>
                    <a:bodyPr/>
                    <a:lstStyle/>
                    <a:p>
                      <a:pPr algn="l" fontAlgn="b"/>
                      <a:r>
                        <a:rPr lang="en-US" sz="1100" b="1" i="0" u="none" strike="noStrike" baseline="0">
                          <a:solidFill>
                            <a:srgbClr val="FF0000"/>
                          </a:solidFill>
                          <a:effectLst/>
                          <a:latin typeface="Aparajita"/>
                        </a:rPr>
                        <a:t>DOT CULVERT</a:t>
                      </a:r>
                    </a:p>
                  </a:txBody>
                  <a:tcPr marL="7620" marR="7620" marT="7620" marB="0" anchor="b"/>
                </a:tc>
                <a:tc>
                  <a:txBody>
                    <a:bodyPr/>
                    <a:lstStyle/>
                    <a:p>
                      <a:pPr algn="r" fontAlgn="b"/>
                      <a:r>
                        <a:rPr lang="en-US" sz="1100" b="0" i="0" u="none" strike="noStrike">
                          <a:solidFill>
                            <a:srgbClr val="000000"/>
                          </a:solidFill>
                          <a:effectLst/>
                          <a:latin typeface="Aparajita"/>
                        </a:rPr>
                        <a:t>59.236087</a:t>
                      </a:r>
                    </a:p>
                  </a:txBody>
                  <a:tcPr marL="7620" marR="7620" marT="7620" marB="0" anchor="b"/>
                </a:tc>
                <a:tc>
                  <a:txBody>
                    <a:bodyPr/>
                    <a:lstStyle/>
                    <a:p>
                      <a:pPr algn="r" fontAlgn="b"/>
                      <a:r>
                        <a:rPr lang="en-US" sz="1100" b="0" i="0" u="none" strike="noStrike">
                          <a:solidFill>
                            <a:srgbClr val="000000"/>
                          </a:solidFill>
                          <a:effectLst/>
                          <a:latin typeface="Aparajita"/>
                        </a:rPr>
                        <a:t>-135.456433</a:t>
                      </a:r>
                    </a:p>
                  </a:txBody>
                  <a:tcPr marL="7620" marR="7620" marT="7620" marB="0" anchor="b"/>
                </a:tc>
                <a:tc>
                  <a:txBody>
                    <a:bodyPr/>
                    <a:lstStyle/>
                    <a:p>
                      <a:pPr algn="l" fontAlgn="b"/>
                      <a:r>
                        <a:rPr lang="en-US" sz="1100" b="0" i="0" u="none" strike="noStrike">
                          <a:solidFill>
                            <a:srgbClr val="000000"/>
                          </a:solidFill>
                          <a:effectLst/>
                          <a:latin typeface="Aparajita"/>
                        </a:rPr>
                        <a:t>Stream</a:t>
                      </a:r>
                    </a:p>
                  </a:txBody>
                  <a:tcPr marL="7620" marR="7620" marT="7620" marB="0" anchor="b"/>
                </a:tc>
                <a:tc>
                  <a:txBody>
                    <a:bodyPr/>
                    <a:lstStyle/>
                    <a:p>
                      <a:pPr algn="r" fontAlgn="b"/>
                      <a:r>
                        <a:rPr lang="en-US" sz="1100" b="0" i="0" u="none" strike="noStrike">
                          <a:solidFill>
                            <a:srgbClr val="000000"/>
                          </a:solidFill>
                          <a:effectLst/>
                          <a:latin typeface="Aparajita"/>
                        </a:rPr>
                        <a:t>0.04</a:t>
                      </a:r>
                    </a:p>
                  </a:txBody>
                  <a:tcPr marL="7620" marR="7620" marT="7620" marB="0" anchor="b"/>
                </a:tc>
                <a:tc>
                  <a:txBody>
                    <a:bodyPr/>
                    <a:lstStyle/>
                    <a:p>
                      <a:pPr algn="r" fontAlgn="b"/>
                      <a:r>
                        <a:rPr lang="en-US" sz="1100" b="0" i="0" u="none" strike="noStrike">
                          <a:solidFill>
                            <a:srgbClr val="000000"/>
                          </a:solidFill>
                          <a:effectLst/>
                          <a:latin typeface="Aparajita"/>
                        </a:rPr>
                        <a:t>1901031308</a:t>
                      </a:r>
                    </a:p>
                  </a:txBody>
                  <a:tcPr marL="7620" marR="7620" marT="7620" marB="0" anchor="b"/>
                </a:tc>
              </a:tr>
              <a:tr h="172834">
                <a:tc>
                  <a:txBody>
                    <a:bodyPr/>
                    <a:lstStyle/>
                    <a:p>
                      <a:pPr algn="l" fontAlgn="b"/>
                      <a:r>
                        <a:rPr lang="en-US" sz="1100" b="1" i="0" u="none" strike="noStrike" baseline="0">
                          <a:solidFill>
                            <a:srgbClr val="FF0000"/>
                          </a:solidFill>
                          <a:effectLst/>
                          <a:latin typeface="Aparajita"/>
                        </a:rPr>
                        <a:t>JONES POINT SITE</a:t>
                      </a:r>
                    </a:p>
                  </a:txBody>
                  <a:tcPr marL="7620" marR="7620" marT="7620" marB="0" anchor="b"/>
                </a:tc>
                <a:tc>
                  <a:txBody>
                    <a:bodyPr/>
                    <a:lstStyle/>
                    <a:p>
                      <a:pPr algn="r" fontAlgn="b"/>
                      <a:r>
                        <a:rPr lang="en-US" sz="1100" b="0" i="0" u="none" strike="noStrike">
                          <a:solidFill>
                            <a:srgbClr val="000000"/>
                          </a:solidFill>
                          <a:effectLst/>
                          <a:latin typeface="Aparajita"/>
                        </a:rPr>
                        <a:t>59.233024</a:t>
                      </a:r>
                    </a:p>
                  </a:txBody>
                  <a:tcPr marL="7620" marR="7620" marT="7620" marB="0" anchor="b"/>
                </a:tc>
                <a:tc>
                  <a:txBody>
                    <a:bodyPr/>
                    <a:lstStyle/>
                    <a:p>
                      <a:pPr algn="r" fontAlgn="b"/>
                      <a:r>
                        <a:rPr lang="en-US" sz="1100" b="0" i="0" u="none" strike="noStrike">
                          <a:solidFill>
                            <a:srgbClr val="000000"/>
                          </a:solidFill>
                          <a:effectLst/>
                          <a:latin typeface="Aparajita"/>
                        </a:rPr>
                        <a:t>-135.473507</a:t>
                      </a:r>
                    </a:p>
                  </a:txBody>
                  <a:tcPr marL="7620" marR="7620" marT="7620" marB="0" anchor="b"/>
                </a:tc>
                <a:tc>
                  <a:txBody>
                    <a:bodyPr/>
                    <a:lstStyle/>
                    <a:p>
                      <a:pPr algn="l" fontAlgn="b"/>
                      <a:r>
                        <a:rPr lang="en-US" sz="1100" b="0" i="0" u="none" strike="noStrike">
                          <a:solidFill>
                            <a:srgbClr val="000000"/>
                          </a:solidFill>
                          <a:effectLst/>
                          <a:latin typeface="Aparajita"/>
                        </a:rPr>
                        <a:t>Stream</a:t>
                      </a:r>
                    </a:p>
                  </a:txBody>
                  <a:tcPr marL="7620" marR="7620" marT="7620" marB="0" anchor="b"/>
                </a:tc>
                <a:tc>
                  <a:txBody>
                    <a:bodyPr/>
                    <a:lstStyle/>
                    <a:p>
                      <a:pPr algn="r" fontAlgn="b"/>
                      <a:r>
                        <a:rPr lang="en-US" sz="1100" b="0" i="0" u="none" strike="noStrike">
                          <a:solidFill>
                            <a:srgbClr val="000000"/>
                          </a:solidFill>
                          <a:effectLst/>
                          <a:latin typeface="Aparajita"/>
                        </a:rPr>
                        <a:t>1.3</a:t>
                      </a:r>
                    </a:p>
                  </a:txBody>
                  <a:tcPr marL="7620" marR="7620" marT="7620" marB="0" anchor="b"/>
                </a:tc>
                <a:tc>
                  <a:txBody>
                    <a:bodyPr/>
                    <a:lstStyle/>
                    <a:p>
                      <a:pPr algn="r" fontAlgn="b"/>
                      <a:r>
                        <a:rPr lang="en-US" sz="1100" b="0" i="0" u="none" strike="noStrike">
                          <a:solidFill>
                            <a:srgbClr val="000000"/>
                          </a:solidFill>
                          <a:effectLst/>
                          <a:latin typeface="Aparajita"/>
                        </a:rPr>
                        <a:t>1901031308</a:t>
                      </a:r>
                    </a:p>
                  </a:txBody>
                  <a:tcPr marL="7620" marR="7620" marT="7620" marB="0" anchor="b"/>
                </a:tc>
              </a:tr>
              <a:tr h="338154">
                <a:tc>
                  <a:txBody>
                    <a:bodyPr/>
                    <a:lstStyle/>
                    <a:p>
                      <a:pPr algn="l" fontAlgn="b"/>
                      <a:r>
                        <a:rPr lang="en-US" sz="1100" b="1" i="0" u="none" strike="noStrike" baseline="0">
                          <a:solidFill>
                            <a:srgbClr val="FF0000"/>
                          </a:solidFill>
                          <a:effectLst/>
                          <a:latin typeface="Aparajita"/>
                        </a:rPr>
                        <a:t>HAINES PRIVATE LANDFILL SITE</a:t>
                      </a:r>
                    </a:p>
                  </a:txBody>
                  <a:tcPr marL="7620" marR="7620" marT="7620" marB="0" anchor="b"/>
                </a:tc>
                <a:tc>
                  <a:txBody>
                    <a:bodyPr/>
                    <a:lstStyle/>
                    <a:p>
                      <a:pPr algn="r" fontAlgn="b"/>
                      <a:r>
                        <a:rPr lang="en-US" sz="1100" b="0" i="0" u="none" strike="noStrike">
                          <a:solidFill>
                            <a:srgbClr val="000000"/>
                          </a:solidFill>
                          <a:effectLst/>
                          <a:latin typeface="Aparajita"/>
                        </a:rPr>
                        <a:t>59.219707</a:t>
                      </a:r>
                    </a:p>
                  </a:txBody>
                  <a:tcPr marL="7620" marR="7620" marT="7620" marB="0" anchor="b"/>
                </a:tc>
                <a:tc>
                  <a:txBody>
                    <a:bodyPr/>
                    <a:lstStyle/>
                    <a:p>
                      <a:pPr algn="r" fontAlgn="b"/>
                      <a:r>
                        <a:rPr lang="en-US" sz="1100" b="0" i="0" u="none" strike="noStrike" dirty="0">
                          <a:solidFill>
                            <a:srgbClr val="000000"/>
                          </a:solidFill>
                          <a:effectLst/>
                          <a:latin typeface="Aparajita"/>
                        </a:rPr>
                        <a:t>-135.426743</a:t>
                      </a:r>
                    </a:p>
                  </a:txBody>
                  <a:tcPr marL="7620" marR="7620" marT="7620" marB="0" anchor="b"/>
                </a:tc>
                <a:tc>
                  <a:txBody>
                    <a:bodyPr/>
                    <a:lstStyle/>
                    <a:p>
                      <a:pPr algn="l" fontAlgn="b"/>
                      <a:r>
                        <a:rPr lang="en-US" sz="1100" b="0" i="0" u="none" strike="noStrike">
                          <a:solidFill>
                            <a:srgbClr val="000000"/>
                          </a:solidFill>
                          <a:effectLst/>
                          <a:latin typeface="Aparajita"/>
                        </a:rPr>
                        <a:t>Palustrine</a:t>
                      </a:r>
                    </a:p>
                  </a:txBody>
                  <a:tcPr marL="7620" marR="7620" marT="7620" marB="0" anchor="b"/>
                </a:tc>
                <a:tc>
                  <a:txBody>
                    <a:bodyPr/>
                    <a:lstStyle/>
                    <a:p>
                      <a:pPr algn="r" fontAlgn="b"/>
                      <a:r>
                        <a:rPr lang="en-US" sz="1100" b="0" i="0" u="none" strike="noStrike">
                          <a:solidFill>
                            <a:srgbClr val="000000"/>
                          </a:solidFill>
                          <a:effectLst/>
                          <a:latin typeface="Aparajita"/>
                        </a:rPr>
                        <a:t>0.45</a:t>
                      </a:r>
                    </a:p>
                  </a:txBody>
                  <a:tcPr marL="7620" marR="7620" marT="7620" marB="0" anchor="b"/>
                </a:tc>
                <a:tc>
                  <a:txBody>
                    <a:bodyPr/>
                    <a:lstStyle/>
                    <a:p>
                      <a:pPr algn="r" fontAlgn="b"/>
                      <a:r>
                        <a:rPr lang="en-US" sz="1100" b="0" i="0" u="none" strike="noStrike">
                          <a:solidFill>
                            <a:srgbClr val="000000"/>
                          </a:solidFill>
                          <a:effectLst/>
                          <a:latin typeface="Aparajita"/>
                        </a:rPr>
                        <a:t>1901030313</a:t>
                      </a:r>
                    </a:p>
                  </a:txBody>
                  <a:tcPr marL="7620" marR="7620" marT="7620" marB="0" anchor="b"/>
                </a:tc>
              </a:tr>
              <a:tr h="172834">
                <a:tc>
                  <a:txBody>
                    <a:bodyPr/>
                    <a:lstStyle/>
                    <a:p>
                      <a:pPr algn="l" fontAlgn="b"/>
                      <a:r>
                        <a:rPr lang="en-US" sz="1100" b="1" i="0" u="none" strike="noStrike" baseline="0" dirty="0">
                          <a:solidFill>
                            <a:srgbClr val="FF0000"/>
                          </a:solidFill>
                          <a:effectLst/>
                          <a:latin typeface="Aparajita"/>
                        </a:rPr>
                        <a:t>14-MILE SIDE ROADS</a:t>
                      </a:r>
                    </a:p>
                  </a:txBody>
                  <a:tcPr marL="7620" marR="7620" marT="7620" marB="0" anchor="b"/>
                </a:tc>
                <a:tc>
                  <a:txBody>
                    <a:bodyPr/>
                    <a:lstStyle/>
                    <a:p>
                      <a:pPr algn="r" fontAlgn="b"/>
                      <a:r>
                        <a:rPr lang="en-US" sz="1100" b="0" i="0" u="none" strike="noStrike">
                          <a:solidFill>
                            <a:srgbClr val="000000"/>
                          </a:solidFill>
                          <a:effectLst/>
                          <a:latin typeface="Aparajita"/>
                        </a:rPr>
                        <a:t> </a:t>
                      </a:r>
                    </a:p>
                  </a:txBody>
                  <a:tcPr marL="7620" marR="7620" marT="7620" marB="0" anchor="b"/>
                </a:tc>
                <a:tc>
                  <a:txBody>
                    <a:bodyPr/>
                    <a:lstStyle/>
                    <a:p>
                      <a:pPr algn="r" fontAlgn="b"/>
                      <a:r>
                        <a:rPr lang="en-US" sz="1100" b="0" i="0" u="none" strike="noStrike">
                          <a:solidFill>
                            <a:srgbClr val="000000"/>
                          </a:solidFill>
                          <a:effectLst/>
                          <a:latin typeface="Aparajita"/>
                        </a:rPr>
                        <a:t> </a:t>
                      </a:r>
                    </a:p>
                  </a:txBody>
                  <a:tcPr marL="7620" marR="7620" marT="7620" marB="0" anchor="b"/>
                </a:tc>
                <a:tc>
                  <a:txBody>
                    <a:bodyPr/>
                    <a:lstStyle/>
                    <a:p>
                      <a:pPr algn="l" fontAlgn="b"/>
                      <a:r>
                        <a:rPr lang="en-US" sz="1100" b="0" i="0" u="none" strike="noStrike">
                          <a:solidFill>
                            <a:srgbClr val="000000"/>
                          </a:solidFill>
                          <a:effectLst/>
                          <a:latin typeface="Aparajita"/>
                        </a:rPr>
                        <a:t>Riverrine</a:t>
                      </a:r>
                    </a:p>
                  </a:txBody>
                  <a:tcPr marL="7620" marR="7620" marT="7620" marB="0" anchor="b"/>
                </a:tc>
                <a:tc>
                  <a:txBody>
                    <a:bodyPr/>
                    <a:lstStyle/>
                    <a:p>
                      <a:pPr algn="l" fontAlgn="b"/>
                      <a:r>
                        <a:rPr lang="en-US" sz="1100" b="0" i="0" u="none" strike="noStrike">
                          <a:solidFill>
                            <a:srgbClr val="000000"/>
                          </a:solidFill>
                          <a:effectLst/>
                          <a:latin typeface="Aparajita"/>
                        </a:rPr>
                        <a:t> </a:t>
                      </a:r>
                    </a:p>
                  </a:txBody>
                  <a:tcPr marL="7620" marR="7620" marT="7620" marB="0" anchor="b"/>
                </a:tc>
                <a:tc>
                  <a:txBody>
                    <a:bodyPr/>
                    <a:lstStyle/>
                    <a:p>
                      <a:pPr algn="r" fontAlgn="b"/>
                      <a:r>
                        <a:rPr lang="en-US" sz="1100" b="0" i="0" u="none" strike="noStrike">
                          <a:solidFill>
                            <a:srgbClr val="000000"/>
                          </a:solidFill>
                          <a:effectLst/>
                          <a:latin typeface="Aparajita"/>
                        </a:rPr>
                        <a:t>19010303</a:t>
                      </a:r>
                    </a:p>
                  </a:txBody>
                  <a:tcPr marL="7620" marR="7620" marT="7620" marB="0" anchor="b"/>
                </a:tc>
              </a:tr>
              <a:tr h="172834">
                <a:tc>
                  <a:txBody>
                    <a:bodyPr/>
                    <a:lstStyle/>
                    <a:p>
                      <a:pPr algn="l" fontAlgn="b"/>
                      <a:r>
                        <a:rPr lang="en-US" sz="1100" b="1" i="0" u="none" strike="noStrike" baseline="0" dirty="0">
                          <a:solidFill>
                            <a:srgbClr val="FF0000"/>
                          </a:solidFill>
                          <a:effectLst/>
                          <a:latin typeface="Aparajita"/>
                        </a:rPr>
                        <a:t>HAINES SAWMILL </a:t>
                      </a:r>
                    </a:p>
                  </a:txBody>
                  <a:tcPr marL="7620" marR="7620" marT="7620" marB="0" anchor="b"/>
                </a:tc>
                <a:tc>
                  <a:txBody>
                    <a:bodyPr/>
                    <a:lstStyle/>
                    <a:p>
                      <a:pPr algn="r" fontAlgn="b"/>
                      <a:r>
                        <a:rPr lang="en-US" sz="1100" b="0" i="0" u="none" strike="noStrike">
                          <a:solidFill>
                            <a:srgbClr val="000000"/>
                          </a:solidFill>
                          <a:effectLst/>
                          <a:latin typeface="Aparajita"/>
                        </a:rPr>
                        <a:t>59.285311</a:t>
                      </a:r>
                    </a:p>
                  </a:txBody>
                  <a:tcPr marL="7620" marR="7620" marT="7620" marB="0" anchor="b"/>
                </a:tc>
                <a:tc>
                  <a:txBody>
                    <a:bodyPr/>
                    <a:lstStyle/>
                    <a:p>
                      <a:pPr algn="r" fontAlgn="b"/>
                      <a:r>
                        <a:rPr lang="en-US" sz="1100" b="0" i="0" u="none" strike="noStrike">
                          <a:solidFill>
                            <a:srgbClr val="000000"/>
                          </a:solidFill>
                          <a:effectLst/>
                          <a:latin typeface="Aparajita"/>
                        </a:rPr>
                        <a:t>-135.479246</a:t>
                      </a:r>
                    </a:p>
                  </a:txBody>
                  <a:tcPr marL="7620" marR="7620" marT="7620" marB="0" anchor="b"/>
                </a:tc>
                <a:tc>
                  <a:txBody>
                    <a:bodyPr/>
                    <a:lstStyle/>
                    <a:p>
                      <a:pPr algn="l" fontAlgn="b"/>
                      <a:r>
                        <a:rPr lang="en-US" sz="1100" b="0" i="0" u="none" strike="noStrike">
                          <a:solidFill>
                            <a:srgbClr val="000000"/>
                          </a:solidFill>
                          <a:effectLst/>
                          <a:latin typeface="Aparajita"/>
                        </a:rPr>
                        <a:t>Estuarine-E1UBL</a:t>
                      </a:r>
                    </a:p>
                  </a:txBody>
                  <a:tcPr marL="7620" marR="7620" marT="7620" marB="0" anchor="b"/>
                </a:tc>
                <a:tc>
                  <a:txBody>
                    <a:bodyPr/>
                    <a:lstStyle/>
                    <a:p>
                      <a:pPr algn="l" fontAlgn="b"/>
                      <a:r>
                        <a:rPr lang="en-US" sz="1100" b="0" i="0" u="none" strike="noStrike">
                          <a:solidFill>
                            <a:srgbClr val="000000"/>
                          </a:solidFill>
                          <a:effectLst/>
                          <a:latin typeface="Aparajita"/>
                        </a:rPr>
                        <a:t> </a:t>
                      </a:r>
                    </a:p>
                  </a:txBody>
                  <a:tcPr marL="7620" marR="7620" marT="7620" marB="0" anchor="b"/>
                </a:tc>
                <a:tc>
                  <a:txBody>
                    <a:bodyPr/>
                    <a:lstStyle/>
                    <a:p>
                      <a:pPr algn="r" fontAlgn="b"/>
                      <a:r>
                        <a:rPr lang="en-US" sz="1100" b="0" i="0" u="none" strike="noStrike">
                          <a:solidFill>
                            <a:srgbClr val="000000"/>
                          </a:solidFill>
                          <a:effectLst/>
                          <a:latin typeface="Aparajita"/>
                        </a:rPr>
                        <a:t>19010303</a:t>
                      </a:r>
                    </a:p>
                  </a:txBody>
                  <a:tcPr marL="7620" marR="7620" marT="7620" marB="0" anchor="b"/>
                </a:tc>
              </a:tr>
              <a:tr h="172834">
                <a:tc>
                  <a:txBody>
                    <a:bodyPr/>
                    <a:lstStyle/>
                    <a:p>
                      <a:pPr algn="l" fontAlgn="b"/>
                      <a:r>
                        <a:rPr lang="en-US" sz="1100" b="1" i="0" u="none" strike="noStrike" baseline="0" dirty="0">
                          <a:solidFill>
                            <a:srgbClr val="FF0000"/>
                          </a:solidFill>
                          <a:effectLst/>
                          <a:latin typeface="Aparajita"/>
                        </a:rPr>
                        <a:t>17-MILE CULVERT</a:t>
                      </a:r>
                    </a:p>
                  </a:txBody>
                  <a:tcPr marL="7620" marR="7620" marT="7620" marB="0" anchor="b"/>
                </a:tc>
                <a:tc>
                  <a:txBody>
                    <a:bodyPr/>
                    <a:lstStyle/>
                    <a:p>
                      <a:pPr algn="r" fontAlgn="b"/>
                      <a:r>
                        <a:rPr lang="en-US" sz="1100" b="0" i="0" u="none" strike="noStrike">
                          <a:solidFill>
                            <a:srgbClr val="000000"/>
                          </a:solidFill>
                          <a:effectLst/>
                          <a:latin typeface="Aparajita"/>
                        </a:rPr>
                        <a:t> </a:t>
                      </a:r>
                    </a:p>
                  </a:txBody>
                  <a:tcPr marL="7620" marR="7620" marT="7620" marB="0" anchor="b"/>
                </a:tc>
                <a:tc>
                  <a:txBody>
                    <a:bodyPr/>
                    <a:lstStyle/>
                    <a:p>
                      <a:pPr algn="r" fontAlgn="b"/>
                      <a:r>
                        <a:rPr lang="en-US" sz="1100" b="0" i="0" u="none" strike="noStrike">
                          <a:solidFill>
                            <a:srgbClr val="000000"/>
                          </a:solidFill>
                          <a:effectLst/>
                          <a:latin typeface="Aparajita"/>
                        </a:rPr>
                        <a:t> </a:t>
                      </a:r>
                    </a:p>
                  </a:txBody>
                  <a:tcPr marL="7620" marR="7620" marT="7620" marB="0" anchor="b"/>
                </a:tc>
                <a:tc>
                  <a:txBody>
                    <a:bodyPr/>
                    <a:lstStyle/>
                    <a:p>
                      <a:pPr algn="l" fontAlgn="b"/>
                      <a:r>
                        <a:rPr lang="en-US" sz="1100" b="0" i="0" u="none" strike="noStrike">
                          <a:solidFill>
                            <a:srgbClr val="000000"/>
                          </a:solidFill>
                          <a:effectLst/>
                          <a:latin typeface="Aparajita"/>
                        </a:rPr>
                        <a:t>Riverine</a:t>
                      </a:r>
                    </a:p>
                  </a:txBody>
                  <a:tcPr marL="7620" marR="7620" marT="7620" marB="0" anchor="b"/>
                </a:tc>
                <a:tc>
                  <a:txBody>
                    <a:bodyPr/>
                    <a:lstStyle/>
                    <a:p>
                      <a:pPr algn="l" fontAlgn="b"/>
                      <a:r>
                        <a:rPr lang="en-US" sz="1100" b="0" i="0" u="none" strike="noStrike">
                          <a:solidFill>
                            <a:srgbClr val="000000"/>
                          </a:solidFill>
                          <a:effectLst/>
                          <a:latin typeface="Aparajita"/>
                        </a:rPr>
                        <a:t> </a:t>
                      </a:r>
                    </a:p>
                  </a:txBody>
                  <a:tcPr marL="7620" marR="7620" marT="7620" marB="0" anchor="b"/>
                </a:tc>
                <a:tc>
                  <a:txBody>
                    <a:bodyPr/>
                    <a:lstStyle/>
                    <a:p>
                      <a:pPr algn="r" fontAlgn="b"/>
                      <a:r>
                        <a:rPr lang="en-US" sz="1100" b="0" i="0" u="none" strike="noStrike">
                          <a:solidFill>
                            <a:srgbClr val="000000"/>
                          </a:solidFill>
                          <a:effectLst/>
                          <a:latin typeface="Aparajita"/>
                        </a:rPr>
                        <a:t>19010303</a:t>
                      </a:r>
                    </a:p>
                  </a:txBody>
                  <a:tcPr marL="7620" marR="7620" marT="7620" marB="0" anchor="b"/>
                </a:tc>
              </a:tr>
              <a:tr h="172834">
                <a:tc>
                  <a:txBody>
                    <a:bodyPr/>
                    <a:lstStyle/>
                    <a:p>
                      <a:pPr algn="l" fontAlgn="b"/>
                      <a:r>
                        <a:rPr lang="en-US" sz="1100" b="1" i="0" u="none" strike="noStrike" baseline="0" dirty="0">
                          <a:solidFill>
                            <a:srgbClr val="FF0000"/>
                          </a:solidFill>
                          <a:effectLst/>
                          <a:latin typeface="Aparajita"/>
                        </a:rPr>
                        <a:t>WELLS BRIDGE</a:t>
                      </a:r>
                    </a:p>
                  </a:txBody>
                  <a:tcPr marL="7620" marR="7620" marT="7620" marB="0" anchor="b"/>
                </a:tc>
                <a:tc>
                  <a:txBody>
                    <a:bodyPr/>
                    <a:lstStyle/>
                    <a:p>
                      <a:pPr algn="r" fontAlgn="b"/>
                      <a:r>
                        <a:rPr lang="en-US" sz="1100" b="0" i="0" u="none" strike="noStrike" dirty="0">
                          <a:solidFill>
                            <a:srgbClr val="000000"/>
                          </a:solidFill>
                          <a:effectLst/>
                          <a:latin typeface="Aparajita"/>
                        </a:rPr>
                        <a:t>59.412364</a:t>
                      </a:r>
                    </a:p>
                  </a:txBody>
                  <a:tcPr marL="7620" marR="7620" marT="7620" marB="0" anchor="b"/>
                </a:tc>
                <a:tc>
                  <a:txBody>
                    <a:bodyPr/>
                    <a:lstStyle/>
                    <a:p>
                      <a:pPr algn="r" fontAlgn="b"/>
                      <a:r>
                        <a:rPr lang="en-US" sz="1100" b="0" i="0" u="none" strike="noStrike">
                          <a:solidFill>
                            <a:srgbClr val="000000"/>
                          </a:solidFill>
                          <a:effectLst/>
                          <a:latin typeface="Aparajita"/>
                        </a:rPr>
                        <a:t>-135.931716</a:t>
                      </a:r>
                    </a:p>
                  </a:txBody>
                  <a:tcPr marL="7620" marR="7620" marT="7620" marB="0" anchor="b"/>
                </a:tc>
                <a:tc>
                  <a:txBody>
                    <a:bodyPr/>
                    <a:lstStyle/>
                    <a:p>
                      <a:pPr algn="l" fontAlgn="b"/>
                      <a:r>
                        <a:rPr lang="en-US" sz="1100" b="0" i="0" u="none" strike="noStrike" dirty="0">
                          <a:solidFill>
                            <a:srgbClr val="000000"/>
                          </a:solidFill>
                          <a:effectLst/>
                          <a:latin typeface="Aparajita"/>
                        </a:rPr>
                        <a:t>GH VHNBC</a:t>
                      </a:r>
                    </a:p>
                  </a:txBody>
                  <a:tcPr marL="7620" marR="7620" marT="7620" marB="0" anchor="b"/>
                </a:tc>
                <a:tc>
                  <a:txBody>
                    <a:bodyPr/>
                    <a:lstStyle/>
                    <a:p>
                      <a:pPr algn="r" fontAlgn="b"/>
                      <a:r>
                        <a:rPr lang="en-US" sz="1100" b="0" i="0" u="none" strike="noStrike">
                          <a:solidFill>
                            <a:srgbClr val="000000"/>
                          </a:solidFill>
                          <a:effectLst/>
                          <a:latin typeface="Aparajita"/>
                        </a:rPr>
                        <a:t>1.05</a:t>
                      </a:r>
                    </a:p>
                  </a:txBody>
                  <a:tcPr marL="7620" marR="7620" marT="7620" marB="0" anchor="b"/>
                </a:tc>
                <a:tc>
                  <a:txBody>
                    <a:bodyPr/>
                    <a:lstStyle/>
                    <a:p>
                      <a:pPr algn="r" fontAlgn="b"/>
                      <a:r>
                        <a:rPr lang="en-US" sz="1100" b="0" i="0" u="none" strike="noStrike" dirty="0">
                          <a:solidFill>
                            <a:srgbClr val="000000"/>
                          </a:solidFill>
                          <a:effectLst/>
                          <a:latin typeface="Aparajita"/>
                        </a:rPr>
                        <a:t>19010303</a:t>
                      </a:r>
                    </a:p>
                  </a:txBody>
                  <a:tcPr marL="7620" marR="7620" marT="7620" marB="0" anchor="b"/>
                </a:tc>
              </a:tr>
            </a:tbl>
          </a:graphicData>
        </a:graphic>
      </p:graphicFrame>
      <p:sp>
        <p:nvSpPr>
          <p:cNvPr id="3" name="Title 2"/>
          <p:cNvSpPr>
            <a:spLocks noGrp="1"/>
          </p:cNvSpPr>
          <p:nvPr>
            <p:ph type="title"/>
          </p:nvPr>
        </p:nvSpPr>
        <p:spPr>
          <a:xfrm>
            <a:off x="304800" y="228600"/>
            <a:ext cx="8610600" cy="762000"/>
          </a:xfrm>
          <a:ln>
            <a:solidFill>
              <a:srgbClr val="FF0000"/>
            </a:solidFill>
          </a:ln>
        </p:spPr>
        <p:txBody>
          <a:bodyPr/>
          <a:lstStyle/>
          <a:p>
            <a:pPr algn="ctr"/>
            <a:r>
              <a:rPr lang="en-US" sz="3600" dirty="0" smtClean="0"/>
              <a:t>Identified Restoration Projects in Haines</a:t>
            </a:r>
            <a:endParaRPr lang="en-US" sz="3600" dirty="0"/>
          </a:p>
        </p:txBody>
      </p:sp>
    </p:spTree>
    <p:extLst>
      <p:ext uri="{BB962C8B-B14F-4D97-AF65-F5344CB8AC3E}">
        <p14:creationId xmlns:p14="http://schemas.microsoft.com/office/powerpoint/2010/main" val="856317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81000"/>
            <a:ext cx="7543800" cy="685800"/>
          </a:xfrm>
        </p:spPr>
        <p:txBody>
          <a:bodyPr/>
          <a:lstStyle/>
          <a:p>
            <a:pPr algn="ctr"/>
            <a:r>
              <a:rPr lang="en-US" dirty="0" smtClean="0">
                <a:solidFill>
                  <a:schemeClr val="tx2"/>
                </a:solidFill>
              </a:rPr>
              <a:t>Site Efficacy in Haines</a:t>
            </a:r>
            <a:endParaRPr lang="en-US" dirty="0">
              <a:solidFill>
                <a:schemeClr val="tx2"/>
              </a:solidFill>
            </a:endParaRPr>
          </a:p>
        </p:txBody>
      </p:sp>
      <p:pic>
        <p:nvPicPr>
          <p:cNvPr id="6" name="Content Placeholder 5"/>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704850" y="3528679"/>
            <a:ext cx="3429000" cy="2571750"/>
          </a:xfrm>
        </p:spPr>
      </p:pic>
      <p:pic>
        <p:nvPicPr>
          <p:cNvPr id="7" name="Content Placeholder 6"/>
          <p:cNvPicPr>
            <a:picLocks noGrp="1" noChangeAspect="1"/>
          </p:cNvPicPr>
          <p:nvPr>
            <p:ph sz="quarter" idx="14"/>
          </p:nvPr>
        </p:nvPicPr>
        <p:blipFill>
          <a:blip r:embed="rId3" cstate="email">
            <a:extLst>
              <a:ext uri="{28A0092B-C50C-407E-A947-70E740481C1C}">
                <a14:useLocalDpi xmlns:a14="http://schemas.microsoft.com/office/drawing/2010/main"/>
              </a:ext>
            </a:extLst>
          </a:blip>
          <a:stretch>
            <a:fillRect/>
          </a:stretch>
        </p:blipFill>
        <p:spPr>
          <a:xfrm>
            <a:off x="5050838" y="3575061"/>
            <a:ext cx="3349625" cy="2501880"/>
          </a:xfrm>
        </p:spPr>
      </p:pic>
      <p:sp>
        <p:nvSpPr>
          <p:cNvPr id="9" name="TextBox 8"/>
          <p:cNvSpPr txBox="1"/>
          <p:nvPr/>
        </p:nvSpPr>
        <p:spPr>
          <a:xfrm>
            <a:off x="5638798" y="3733800"/>
            <a:ext cx="2667001" cy="461665"/>
          </a:xfrm>
          <a:prstGeom prst="rect">
            <a:avLst/>
          </a:prstGeom>
          <a:noFill/>
        </p:spPr>
        <p:txBody>
          <a:bodyPr wrap="square" rtlCol="0">
            <a:spAutoFit/>
          </a:bodyPr>
          <a:lstStyle/>
          <a:p>
            <a:pPr algn="ctr"/>
            <a:r>
              <a:rPr lang="en-US" sz="2400" b="1" dirty="0">
                <a:solidFill>
                  <a:schemeClr val="bg1"/>
                </a:solidFill>
              </a:rPr>
              <a:t>10-Mile Fill Site</a:t>
            </a:r>
          </a:p>
        </p:txBody>
      </p:sp>
      <p:sp>
        <p:nvSpPr>
          <p:cNvPr id="10" name="TextBox 9"/>
          <p:cNvSpPr txBox="1"/>
          <p:nvPr/>
        </p:nvSpPr>
        <p:spPr>
          <a:xfrm>
            <a:off x="2438400" y="1524000"/>
            <a:ext cx="4648200" cy="1015663"/>
          </a:xfrm>
          <a:prstGeom prst="rect">
            <a:avLst/>
          </a:prstGeom>
          <a:noFill/>
        </p:spPr>
        <p:txBody>
          <a:bodyPr wrap="square" rtlCol="0">
            <a:spAutoFit/>
          </a:bodyPr>
          <a:lstStyle/>
          <a:p>
            <a:r>
              <a:rPr lang="en-US" sz="2000" dirty="0" smtClean="0">
                <a:solidFill>
                  <a:srgbClr val="00B050"/>
                </a:solidFill>
              </a:rPr>
              <a:t>GREEN:  No obstacles</a:t>
            </a:r>
          </a:p>
          <a:p>
            <a:r>
              <a:rPr lang="en-US" sz="2000" b="1" dirty="0" smtClean="0">
                <a:solidFill>
                  <a:srgbClr val="FFFF00"/>
                </a:solidFill>
              </a:rPr>
              <a:t>YELLOW: Potential obstacles</a:t>
            </a:r>
          </a:p>
          <a:p>
            <a:r>
              <a:rPr lang="en-US" sz="2000" b="1" dirty="0" smtClean="0">
                <a:solidFill>
                  <a:srgbClr val="FF0000"/>
                </a:solidFill>
              </a:rPr>
              <a:t>RED: Major obstacles</a:t>
            </a:r>
            <a:endParaRPr lang="en-US" sz="2000" b="1" dirty="0">
              <a:solidFill>
                <a:srgbClr val="FF0000"/>
              </a:solidFill>
            </a:endParaRPr>
          </a:p>
        </p:txBody>
      </p:sp>
      <p:sp>
        <p:nvSpPr>
          <p:cNvPr id="11" name="TextBox 10"/>
          <p:cNvSpPr txBox="1"/>
          <p:nvPr/>
        </p:nvSpPr>
        <p:spPr>
          <a:xfrm>
            <a:off x="838200" y="3733800"/>
            <a:ext cx="2590800" cy="830997"/>
          </a:xfrm>
          <a:prstGeom prst="rect">
            <a:avLst/>
          </a:prstGeom>
          <a:noFill/>
        </p:spPr>
        <p:txBody>
          <a:bodyPr wrap="square" rtlCol="0">
            <a:spAutoFit/>
          </a:bodyPr>
          <a:lstStyle/>
          <a:p>
            <a:r>
              <a:rPr lang="en-US" sz="2400" b="1" dirty="0" smtClean="0">
                <a:solidFill>
                  <a:schemeClr val="bg1"/>
                </a:solidFill>
              </a:rPr>
              <a:t>Porcupine Bridge Fill </a:t>
            </a:r>
            <a:r>
              <a:rPr lang="en-US" sz="2400" b="1" dirty="0">
                <a:solidFill>
                  <a:schemeClr val="bg1"/>
                </a:solidFill>
              </a:rPr>
              <a:t>Site</a:t>
            </a:r>
          </a:p>
        </p:txBody>
      </p:sp>
      <p:sp>
        <p:nvSpPr>
          <p:cNvPr id="13" name="TextBox 12"/>
          <p:cNvSpPr txBox="1"/>
          <p:nvPr/>
        </p:nvSpPr>
        <p:spPr>
          <a:xfrm>
            <a:off x="628650" y="2895600"/>
            <a:ext cx="3581400" cy="646331"/>
          </a:xfrm>
          <a:prstGeom prst="rect">
            <a:avLst/>
          </a:prstGeom>
          <a:noFill/>
        </p:spPr>
        <p:txBody>
          <a:bodyPr wrap="square" rtlCol="0">
            <a:spAutoFit/>
          </a:bodyPr>
          <a:lstStyle/>
          <a:p>
            <a:pPr algn="ctr"/>
            <a:r>
              <a:rPr lang="en-US" sz="3600" dirty="0" smtClean="0"/>
              <a:t>Case Study #1</a:t>
            </a:r>
            <a:endParaRPr lang="en-US" sz="3600" dirty="0"/>
          </a:p>
        </p:txBody>
      </p:sp>
      <p:sp>
        <p:nvSpPr>
          <p:cNvPr id="14" name="TextBox 13"/>
          <p:cNvSpPr txBox="1"/>
          <p:nvPr/>
        </p:nvSpPr>
        <p:spPr>
          <a:xfrm>
            <a:off x="5145504" y="2895600"/>
            <a:ext cx="3160295" cy="646331"/>
          </a:xfrm>
          <a:prstGeom prst="rect">
            <a:avLst/>
          </a:prstGeom>
          <a:noFill/>
        </p:spPr>
        <p:txBody>
          <a:bodyPr wrap="square" rtlCol="0">
            <a:spAutoFit/>
          </a:bodyPr>
          <a:lstStyle/>
          <a:p>
            <a:r>
              <a:rPr lang="en-US" sz="3600" dirty="0" smtClean="0"/>
              <a:t>Case Study #2</a:t>
            </a:r>
            <a:endParaRPr lang="en-US" sz="3600" dirty="0"/>
          </a:p>
        </p:txBody>
      </p:sp>
      <p:sp>
        <p:nvSpPr>
          <p:cNvPr id="15" name="TextBox 14"/>
          <p:cNvSpPr txBox="1"/>
          <p:nvPr/>
        </p:nvSpPr>
        <p:spPr>
          <a:xfrm>
            <a:off x="1752600" y="6324600"/>
            <a:ext cx="1371600" cy="381000"/>
          </a:xfrm>
          <a:prstGeom prst="rect">
            <a:avLst/>
          </a:prstGeom>
          <a:solidFill>
            <a:srgbClr val="00B050"/>
          </a:solidFill>
          <a:ln>
            <a:solidFill>
              <a:srgbClr val="00B050"/>
            </a:solidFill>
          </a:ln>
        </p:spPr>
        <p:txBody>
          <a:bodyPr wrap="square" rtlCol="0">
            <a:spAutoFit/>
          </a:bodyPr>
          <a:lstStyle/>
          <a:p>
            <a:r>
              <a:rPr lang="en-US" dirty="0" smtClean="0"/>
              <a:t>“GREEN”</a:t>
            </a:r>
            <a:endParaRPr lang="en-US" dirty="0"/>
          </a:p>
        </p:txBody>
      </p:sp>
      <p:sp>
        <p:nvSpPr>
          <p:cNvPr id="16" name="TextBox 15"/>
          <p:cNvSpPr txBox="1"/>
          <p:nvPr/>
        </p:nvSpPr>
        <p:spPr>
          <a:xfrm>
            <a:off x="6019800" y="6324600"/>
            <a:ext cx="1524000" cy="369332"/>
          </a:xfrm>
          <a:prstGeom prst="rect">
            <a:avLst/>
          </a:prstGeom>
          <a:solidFill>
            <a:srgbClr val="FFFF00"/>
          </a:solidFill>
          <a:ln>
            <a:solidFill>
              <a:schemeClr val="bg1"/>
            </a:solidFill>
          </a:ln>
        </p:spPr>
        <p:txBody>
          <a:bodyPr wrap="square" rtlCol="0">
            <a:spAutoFit/>
          </a:bodyPr>
          <a:lstStyle/>
          <a:p>
            <a:r>
              <a:rPr lang="en-US" dirty="0" smtClean="0">
                <a:solidFill>
                  <a:schemeClr val="tx2">
                    <a:lumMod val="25000"/>
                  </a:schemeClr>
                </a:solidFill>
              </a:rPr>
              <a:t>“YELLOW”</a:t>
            </a:r>
            <a:endParaRPr lang="en-US" dirty="0">
              <a:solidFill>
                <a:schemeClr val="tx2">
                  <a:lumMod val="25000"/>
                </a:schemeClr>
              </a:solidFill>
            </a:endParaRPr>
          </a:p>
        </p:txBody>
      </p:sp>
    </p:spTree>
    <p:extLst>
      <p:ext uri="{BB962C8B-B14F-4D97-AF65-F5344CB8AC3E}">
        <p14:creationId xmlns:p14="http://schemas.microsoft.com/office/powerpoint/2010/main" val="37310786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21454</TotalTime>
  <Words>1079</Words>
  <Application>Microsoft Office PowerPoint</Application>
  <PresentationFormat>On-screen Show (4:3)</PresentationFormat>
  <Paragraphs>220</Paragraphs>
  <Slides>28</Slides>
  <Notes>14</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Elemental</vt:lpstr>
      <vt:lpstr>Potential Aquatic Resource Mitigation Sites for Southeast Alaska</vt:lpstr>
      <vt:lpstr>Goals of Project:</vt:lpstr>
      <vt:lpstr>PowerPoint Presentation</vt:lpstr>
      <vt:lpstr>Outcomes of Project:</vt:lpstr>
      <vt:lpstr>Mitigation Site Assessment Form </vt:lpstr>
      <vt:lpstr>Haines </vt:lpstr>
      <vt:lpstr>PowerPoint Presentation</vt:lpstr>
      <vt:lpstr>Identified Restoration Projects in Haines</vt:lpstr>
      <vt:lpstr>Site Efficacy in Haines</vt:lpstr>
      <vt:lpstr>Case Study #1: Porcupine Pond Site  Located 26 miles north of Haines on Haines Highway </vt:lpstr>
      <vt:lpstr>Reasons this site was chosen:</vt:lpstr>
      <vt:lpstr>Goal of Potential Restoration Project:</vt:lpstr>
      <vt:lpstr>Map of Porcupine Pond Site </vt:lpstr>
      <vt:lpstr>Case Study #2: 10-Mile Fill Site</vt:lpstr>
      <vt:lpstr>Project Objectives:</vt:lpstr>
      <vt:lpstr>Final Project Report</vt:lpstr>
      <vt:lpstr>Ecological Suitability of Restoration Sites </vt:lpstr>
      <vt:lpstr>Google Earth Perspective</vt:lpstr>
      <vt:lpstr>Skagway</vt:lpstr>
      <vt:lpstr>Skagway Sites</vt:lpstr>
      <vt:lpstr> Case Study in Skagway:  Revetment and Re-vegetation on the Skagway River</vt:lpstr>
      <vt:lpstr>Site location on the Skagway River:</vt:lpstr>
      <vt:lpstr> Revetment and  Re-vegetation on the Skagway River</vt:lpstr>
      <vt:lpstr>Functions to be restored:</vt:lpstr>
      <vt:lpstr>PowerPoint Presentation</vt:lpstr>
      <vt:lpstr>Using Google Earth as a user friendly way for the public to view mitigation projects </vt:lpstr>
      <vt:lpstr>Lessons learned:</vt:lpstr>
      <vt:lpstr>Contact Info…..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Restoration Sites for Southeast Alaska</dc:title>
  <dc:creator>sawc</dc:creator>
  <cp:lastModifiedBy>sawc</cp:lastModifiedBy>
  <cp:revision>74</cp:revision>
  <dcterms:created xsi:type="dcterms:W3CDTF">2012-08-19T04:20:00Z</dcterms:created>
  <dcterms:modified xsi:type="dcterms:W3CDTF">2012-10-11T15:44:52Z</dcterms:modified>
</cp:coreProperties>
</file>